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B5191E-D838-4D49-86AF-F9B1E5670456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9D604-5B7F-488A-B881-C33775E4B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5B65A-AA74-4CDC-8ECE-C7FDB2C00999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9AAAC-8375-4B2F-9853-713C01F5F9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F48764-D817-4792-87A1-EDCB26C3DBBA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58BA-114E-4BC9-B3D2-A31E99A2E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A9F509-3706-42AD-B477-7CAF5F7C64E7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C79D-7089-4C60-8742-A4D4E5878B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DA5308-4AE1-4AE0-9368-DA5108BE1F07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7143-A0FD-489C-81B9-0F882CB932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9CE7BB-A465-442E-8968-C9C652B86759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54DDD-5387-48D8-AE3E-54E7F4B00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7CF77-B1BB-4901-8848-67D425FFFBC6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B0E50-D29A-41E4-876C-E2874671C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ABCCB6-D8F9-466E-8F08-2D10D7B63784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2EFB2-3246-43FC-B234-14A26BAE09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71A28D-6041-4165-B114-9E7D5590E500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99D52-6127-4A7E-8BF9-F3722AF49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782519-859F-4455-858A-BD8BB28CD331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D3FC7-1402-4469-91AF-4C3A7B825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DE2EE5-2498-4F52-B0D5-1BF289149562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23285-72E8-49A9-B4D4-C5882DA83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B2835DA-3264-4511-B328-F685DD569ADE}" type="datetime1">
              <a:rPr lang="en-US"/>
              <a:pPr/>
              <a:t>6/22/2010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6B11173-16DE-4A01-8112-2A90508D91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29000" y="3960890"/>
            <a:ext cx="5715000" cy="1116013"/>
          </a:xfrm>
          <a:prstGeom prst="rect">
            <a:avLst/>
          </a:prstGeom>
        </p:spPr>
        <p:txBody>
          <a:bodyPr lIns="0" t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err="1">
                <a:latin typeface="Comenia Sans"/>
                <a:ea typeface="+mj-ea"/>
                <a:cs typeface="Comenia Sans"/>
              </a:rPr>
              <a:t>K</a:t>
            </a:r>
            <a:r>
              <a:rPr lang="en-US" sz="3600" b="1" dirty="0" err="1" smtClean="0">
                <a:latin typeface="Comenia Sans"/>
                <a:ea typeface="+mj-ea"/>
                <a:cs typeface="Comenia Sans"/>
              </a:rPr>
              <a:t>onstruktivismus</a:t>
            </a:r>
            <a:r>
              <a:rPr lang="en-US" sz="3600" b="1" dirty="0" smtClean="0">
                <a:latin typeface="Comenia Sans"/>
                <a:ea typeface="+mj-ea"/>
                <a:cs typeface="Comenia Sans"/>
              </a:rPr>
              <a:t> </a:t>
            </a:r>
            <a:r>
              <a:rPr lang="cs-CZ" sz="3600" b="1" dirty="0" smtClean="0">
                <a:latin typeface="Comenia Sans"/>
                <a:ea typeface="+mj-ea"/>
                <a:cs typeface="Comenia Sans"/>
              </a:rPr>
              <a:t/>
            </a:r>
            <a:br>
              <a:rPr lang="cs-CZ" sz="3600" b="1" dirty="0" smtClean="0">
                <a:latin typeface="Comenia Sans"/>
                <a:ea typeface="+mj-ea"/>
                <a:cs typeface="Comenia Sans"/>
              </a:rPr>
            </a:br>
            <a:r>
              <a:rPr lang="en-US" sz="3600" b="1" dirty="0" smtClean="0">
                <a:latin typeface="Comenia Sans"/>
                <a:ea typeface="+mj-ea"/>
                <a:cs typeface="Comenia Sans"/>
              </a:rPr>
              <a:t>v </a:t>
            </a:r>
            <a:r>
              <a:rPr lang="en-US" sz="3600" b="1" dirty="0" err="1" smtClean="0">
                <a:latin typeface="Comenia Sans"/>
                <a:ea typeface="+mj-ea"/>
                <a:cs typeface="Comenia Sans"/>
              </a:rPr>
              <a:t>praxi</a:t>
            </a:r>
            <a:r>
              <a:rPr lang="en-US" sz="3600" b="1" dirty="0" smtClean="0">
                <a:latin typeface="Comenia Sans"/>
                <a:ea typeface="+mj-ea"/>
                <a:cs typeface="Comenia Sans"/>
              </a:rPr>
              <a:t> </a:t>
            </a:r>
            <a:r>
              <a:rPr lang="en-US" sz="3600" b="1" dirty="0" err="1" smtClean="0">
                <a:latin typeface="Comenia Sans"/>
                <a:ea typeface="+mj-ea"/>
                <a:cs typeface="Comenia Sans"/>
              </a:rPr>
              <a:t>vysokých</a:t>
            </a:r>
            <a:r>
              <a:rPr lang="en-US" sz="3600" b="1" dirty="0" smtClean="0">
                <a:latin typeface="Comenia Sans"/>
                <a:ea typeface="+mj-ea"/>
                <a:cs typeface="Comenia Sans"/>
              </a:rPr>
              <a:t> </a:t>
            </a:r>
            <a:r>
              <a:rPr lang="en-US" sz="3600" b="1" dirty="0" err="1" smtClean="0">
                <a:latin typeface="Comenia Sans"/>
                <a:ea typeface="+mj-ea"/>
                <a:cs typeface="Comenia Sans"/>
              </a:rPr>
              <a:t>škol</a:t>
            </a:r>
            <a:endParaRPr lang="en-US" sz="3600" b="1" dirty="0">
              <a:latin typeface="Comenia Sans"/>
              <a:ea typeface="+mj-ea"/>
              <a:cs typeface="Comenia San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0" y="5129368"/>
            <a:ext cx="5715000" cy="879475"/>
          </a:xfrm>
          <a:prstGeom prst="rect">
            <a:avLst/>
          </a:prstGeom>
        </p:spPr>
        <p:txBody>
          <a:bodyPr wrap="none"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600" dirty="0" err="1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Hana</a:t>
            </a:r>
            <a:r>
              <a:rPr lang="en-US" sz="2600" dirty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 </a:t>
            </a:r>
            <a:r>
              <a:rPr lang="en-US" sz="2600" dirty="0" err="1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Šafránková</a:t>
            </a:r>
            <a:r>
              <a:rPr lang="en-US" sz="2600" dirty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, Petra </a:t>
            </a:r>
            <a:r>
              <a:rPr lang="en-US" sz="2600" dirty="0" err="1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Poulová</a:t>
            </a:r>
            <a:r>
              <a:rPr lang="en-US" sz="2600" dirty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, </a:t>
            </a:r>
            <a:r>
              <a:rPr lang="cs-CZ" sz="2600" dirty="0" smtClean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/>
            </a:r>
            <a:br>
              <a:rPr lang="cs-CZ" sz="2600" dirty="0" smtClean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</a:br>
            <a:r>
              <a:rPr lang="en-US" sz="2600" dirty="0" smtClean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Iva </a:t>
            </a:r>
            <a:r>
              <a:rPr lang="en-US" sz="2600" dirty="0" err="1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Vojkůvková</a:t>
            </a:r>
            <a:endParaRPr lang="en-US" sz="2600" dirty="0">
              <a:solidFill>
                <a:schemeClr val="tx1">
                  <a:tint val="75000"/>
                </a:schemeClr>
              </a:solidFill>
              <a:latin typeface="Comenia Sans"/>
              <a:ea typeface="+mn-ea"/>
              <a:cs typeface="Comenia Sans"/>
            </a:endParaRPr>
          </a:p>
        </p:txBody>
      </p:sp>
      <p:pic>
        <p:nvPicPr>
          <p:cNvPr id="1026" name="Obrázek 4" descr="logobarevn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75" y="0"/>
            <a:ext cx="5762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38" y="1600200"/>
            <a:ext cx="8244591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000" b="1" dirty="0" smtClean="0">
                <a:latin typeface="Comenia Sans" charset="0"/>
              </a:rPr>
              <a:t>Zhodnocení z pohledu studujícího</a:t>
            </a:r>
            <a:endParaRPr lang="en-US" sz="40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pl-PL" sz="2600" dirty="0" smtClean="0">
                <a:solidFill>
                  <a:srgbClr val="7F7F7F"/>
                </a:solidFill>
                <a:latin typeface="Comenia Sans" charset="0"/>
              </a:rPr>
              <a:t>S čím jsem do kurzu přišla, co jsem od něj (ne)očekávala?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Chtěla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jsem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získat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nové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impulsy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pro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svou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práci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VŠ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pedagoga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</a:t>
            </a:r>
            <a:endParaRPr lang="cs-CZ" sz="2000" i="1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Obávala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jsem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se,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že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kurz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bude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příliš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obecný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 </a:t>
            </a:r>
            <a:endParaRPr lang="cs-CZ" sz="2000" i="1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Studuji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v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doktorandském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studiu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takže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by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mně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nabyté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znalosti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dovednosti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mohly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být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užitečné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psaní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dizertační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práce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 </a:t>
            </a:r>
            <a:endParaRPr lang="cs-CZ" sz="2000" i="1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Těšila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jsem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se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spolupráci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s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tutory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ostatními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účastníky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viděla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jsem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v tom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příležitost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poznat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kolegy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z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dalších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kateder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fakult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vyměnit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zkušenosti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538" y="1600200"/>
            <a:ext cx="8244591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000" b="1" dirty="0" smtClean="0">
                <a:latin typeface="Comenia Sans" charset="0"/>
              </a:rPr>
              <a:t>Zhodnocení z pohledu studujícího</a:t>
            </a:r>
            <a:endParaRPr lang="en-US" sz="40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pl-PL" sz="2600" dirty="0" smtClean="0">
                <a:solidFill>
                  <a:srgbClr val="7F7F7F"/>
                </a:solidFill>
                <a:latin typeface="Comenia Sans" charset="0"/>
              </a:rPr>
              <a:t>S čím kurz opouštím, jak se má očekávání (ne)naplnila?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Konstruktivismus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jako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souhrn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přístupů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k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výuce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je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široce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využitelný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VŠ. </a:t>
            </a:r>
            <a:endParaRPr lang="cs-CZ" sz="2000" i="1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Autoři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kurzu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vytvořili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skutečně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poutavé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učební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materiály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s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řadou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příkladů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ze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všech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oborů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poznávání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vzdělávání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Došlo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předměty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 </a:t>
            </a:r>
            <a:endParaRPr lang="cs-CZ" sz="2000" i="1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E-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learningový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kurz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byl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dle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mého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názoru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výborně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strukturován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dobře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využíval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specifických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možností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této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formy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vzdělávání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–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videa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webové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odkazy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zadání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průběžných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cvičení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možnost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zápisu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jejich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řešení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 </a:t>
            </a:r>
            <a:endParaRPr lang="cs-CZ" sz="2000" i="1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Byl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také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patrný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soulad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mezi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předávaným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obsahem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formou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tohoto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000" i="1" dirty="0" err="1" smtClean="0">
                <a:solidFill>
                  <a:srgbClr val="7F7F7F"/>
                </a:solidFill>
                <a:latin typeface="Comenia Sans" charset="0"/>
              </a:rPr>
              <a:t>předávání</a:t>
            </a:r>
            <a:r>
              <a:rPr lang="en-US" sz="2000" i="1" dirty="0" smtClean="0">
                <a:solidFill>
                  <a:srgbClr val="7F7F7F"/>
                </a:solidFill>
                <a:latin typeface="Comenia Sans" charset="0"/>
              </a:rPr>
              <a:t>..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29000" y="4002374"/>
            <a:ext cx="5715000" cy="854439"/>
          </a:xfrm>
          <a:prstGeom prst="rect">
            <a:avLst/>
          </a:prstGeom>
        </p:spPr>
        <p:txBody>
          <a:bodyPr lIns="0" tIns="0" rIns="0" bIns="0" anchor="b"/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latin typeface="Comenia Sans"/>
                <a:ea typeface="+mj-ea"/>
                <a:cs typeface="Comenia Sans"/>
              </a:rPr>
              <a:t>Děkuji za pozornost</a:t>
            </a:r>
            <a:endParaRPr lang="en-US" sz="3600" b="1" dirty="0">
              <a:latin typeface="Comenia Sans"/>
              <a:ea typeface="+mj-ea"/>
              <a:cs typeface="Comenia San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29000" y="5246557"/>
            <a:ext cx="5167859" cy="657356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buFont typeface="Arial"/>
              <a:buNone/>
              <a:defRPr/>
            </a:pPr>
            <a:r>
              <a:rPr lang="en-US" sz="2600" dirty="0" smtClean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Petra </a:t>
            </a:r>
            <a:r>
              <a:rPr lang="en-US" sz="2600" dirty="0" err="1" smtClean="0">
                <a:solidFill>
                  <a:schemeClr val="tx1">
                    <a:tint val="75000"/>
                  </a:schemeClr>
                </a:solidFill>
                <a:latin typeface="Comenia Sans"/>
                <a:ea typeface="+mn-ea"/>
                <a:cs typeface="Comenia Sans"/>
              </a:rPr>
              <a:t>Poulová</a:t>
            </a:r>
            <a:endParaRPr lang="en-US" sz="2600" dirty="0">
              <a:solidFill>
                <a:schemeClr val="tx1">
                  <a:tint val="75000"/>
                </a:schemeClr>
              </a:solidFill>
              <a:latin typeface="Comenia Sans"/>
              <a:ea typeface="+mn-ea"/>
              <a:cs typeface="Comenia San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Cíl vzdělávacího programu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Konstruktivismus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v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praxi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vysokých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škol</a:t>
            </a: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p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odpořit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zájem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vysokoškolských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učitelů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o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využití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konstruktivistických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přístupů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ve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vysokoškolském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vzdělávání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přispět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k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širšímu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uplatnění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pedagogického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konstruktivismu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vysokých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školách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iniciovat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okamžité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úpravy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metodiky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výuky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konkrétních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200" dirty="0" err="1" smtClean="0">
                <a:solidFill>
                  <a:srgbClr val="7F7F7F"/>
                </a:solidFill>
                <a:latin typeface="Comenia Sans" charset="0"/>
              </a:rPr>
              <a:t>předmětů</a:t>
            </a: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endParaRPr lang="cs-CZ" sz="22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Vzdělávací program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Ú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vodní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,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průběžný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a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závěrečný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tutoriál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e-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kurz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„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Konstruktivismus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v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kostce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“ </a:t>
            </a: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rác</a:t>
            </a: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e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účastníků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metodických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úpravách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svých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vlastních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předmětů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Pilotní běh 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</a:t>
            </a:r>
            <a:r>
              <a:rPr lang="en-US" sz="2600" dirty="0" err="1" smtClean="0">
                <a:solidFill>
                  <a:srgbClr val="7F7F7F"/>
                </a:solidFill>
                <a:latin typeface="Comenia Sans" charset="0"/>
              </a:rPr>
              <a:t>na</a:t>
            </a:r>
            <a:r>
              <a:rPr lang="en-US" sz="2600" dirty="0" smtClean="0">
                <a:solidFill>
                  <a:srgbClr val="7F7F7F"/>
                </a:solidFill>
                <a:latin typeface="Comenia Sans" charset="0"/>
              </a:rPr>
              <a:t> UHK </a:t>
            </a:r>
            <a:endParaRPr lang="cs-CZ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18. 3. 2010 a</a:t>
            </a: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ž</a:t>
            </a:r>
            <a:r>
              <a:rPr lang="en-US" sz="2200" dirty="0" smtClean="0">
                <a:solidFill>
                  <a:srgbClr val="7F7F7F"/>
                </a:solidFill>
                <a:latin typeface="Comenia Sans" charset="0"/>
              </a:rPr>
              <a:t> 20. 5. 2010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Cílová skupina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Projekt je určen pro akademické pracovníky a především mladé začínající vysokoškolské učitele.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Univerzita Hradec Králové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Přihlášeno 16 pracovníků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Aktivně studovalo 14 akademických pracovníků</a:t>
            </a:r>
          </a:p>
          <a:p>
            <a:pPr marL="1232100" lvl="2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1800" dirty="0" smtClean="0">
                <a:solidFill>
                  <a:srgbClr val="7F7F7F"/>
                </a:solidFill>
                <a:latin typeface="Comenia Sans" charset="0"/>
              </a:rPr>
              <a:t>Z toho sedm v kategorii začínajících vysokoškolských učitelů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Optimální složení skupiny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Cílová skupina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Studium je z velké míry založeno na ochotě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spolupracovat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předávat si zkušenosti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diskutovat nad uvedenými tématy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Názory, pohledy, nadhled zkušených pedagogů sdělený mladším, méně zkušeným kolegům mohou být stěžejním přínosem</a:t>
            </a: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Cílová skupina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Profesní složení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4 studující se zabývají managementem,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3 jazyky,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3 ekonomickými předměty,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2 sportem,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1 matematikou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1 počítačovými sítěmi. </a:t>
            </a:r>
            <a:endParaRPr lang="en-US" sz="22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Průběh prvního běhu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e-kurz „Konstruktivismus v kostce“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Dva lektoři/metodici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Tři prezenční setkání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Úvodní tutoriál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Průběžný tutoriál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Závěrečný tutoriál 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Podmínka úspěšného absolvování </a:t>
            </a:r>
          </a:p>
          <a:p>
            <a:pPr marL="832050" lvl="1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200" dirty="0" smtClean="0">
                <a:solidFill>
                  <a:srgbClr val="7F7F7F"/>
                </a:solidFill>
                <a:latin typeface="Comenia Sans" charset="0"/>
              </a:rPr>
              <a:t>vypracování popisu metodických úprav předmětů</a:t>
            </a:r>
            <a:endParaRPr lang="en-US" sz="1800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Zhodnocení z pohledu tutora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Velmi obtížné nastolení „pracovního ducha“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Obtížná motivace akademických pracovníků ke sdělování postřehů, nápadů, názorů, stanovisek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Problémy s velkou pracovní vytížeností</a:t>
            </a: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dirty="0" smtClean="0">
                <a:solidFill>
                  <a:srgbClr val="7F7F7F"/>
                </a:solidFill>
                <a:latin typeface="Comenia Sans" charset="0"/>
              </a:rPr>
              <a:t>Úprava metodiky výuky předmětu je dlouhodobý proces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3275" y="455613"/>
            <a:ext cx="4073525" cy="576262"/>
          </a:xfrm>
        </p:spPr>
        <p:txBody>
          <a:bodyPr lIns="0" tIns="0" rIns="0" bIns="0"/>
          <a:lstStyle/>
          <a:p>
            <a:pPr algn="r" eaLnBrk="1" hangingPunct="1"/>
            <a:r>
              <a:rPr lang="cs-CZ" sz="2600" dirty="0" smtClean="0">
                <a:solidFill>
                  <a:schemeClr val="bg1"/>
                </a:solidFill>
                <a:latin typeface="Comenia Sans" charset="0"/>
              </a:rPr>
              <a:t>KONSTRUKTIVISMUS</a:t>
            </a:r>
            <a:endParaRPr lang="en-US" sz="2600" dirty="0" smtClean="0">
              <a:solidFill>
                <a:schemeClr val="bg1"/>
              </a:solidFill>
              <a:latin typeface="Comenia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975" y="1600200"/>
            <a:ext cx="7362825" cy="4783138"/>
          </a:xfrm>
        </p:spPr>
        <p:txBody>
          <a:bodyPr lIns="0" tIns="0" rIns="0" bIns="0">
            <a:noAutofit/>
          </a:bodyPr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cs-CZ" sz="4200" b="1" dirty="0" smtClean="0">
                <a:latin typeface="Comenia Sans" charset="0"/>
              </a:rPr>
              <a:t>Zhodnocení z pohledu tutora</a:t>
            </a:r>
            <a:endParaRPr lang="en-US" sz="4200" b="1" dirty="0" smtClean="0">
              <a:latin typeface="Comenia Sans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sz="2600" dirty="0" smtClean="0">
              <a:solidFill>
                <a:srgbClr val="7F7F7F"/>
              </a:solidFill>
              <a:latin typeface="Comenia Sans" charset="0"/>
            </a:endParaRPr>
          </a:p>
          <a:p>
            <a:pPr marL="432000" indent="-432000">
              <a:spcBef>
                <a:spcPct val="0"/>
              </a:spcBef>
              <a:buClr>
                <a:srgbClr val="008DF6"/>
              </a:buClr>
              <a:buFont typeface="Arial Rounded MT Bold" pitchFamily="34" charset="0"/>
              <a:buChar char="="/>
              <a:defRPr/>
            </a:pPr>
            <a:r>
              <a:rPr lang="cs-CZ" sz="2600" i="1" dirty="0" smtClean="0">
                <a:solidFill>
                  <a:srgbClr val="7F7F7F"/>
                </a:solidFill>
                <a:latin typeface="Comenia Sans" charset="0"/>
              </a:rPr>
              <a:t>Myslím, že absolvovaný vzdělávací program byl pro studující rádcem a inspirací a věřím, že čas jim dovolí některé náměty do svých metodik výuky implementovat už v zimním semestru akademického roku 2010/11.</a:t>
            </a:r>
            <a:endParaRPr lang="en-US" sz="1800" i="1" dirty="0" smtClean="0">
              <a:solidFill>
                <a:srgbClr val="7F7F7F"/>
              </a:solidFill>
              <a:latin typeface="Comenia Sans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M_UHK_prezent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FIM_UHK_prezentace</Template>
  <TotalTime>51</TotalTime>
  <Words>483</Words>
  <Application>Microsoft Office PowerPoint</Application>
  <PresentationFormat>Předvádění na obrazovce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FIM_UHK_prezentace</vt:lpstr>
      <vt:lpstr>Snímek 1</vt:lpstr>
      <vt:lpstr>KONSTRUKTIVISMUS</vt:lpstr>
      <vt:lpstr>KONSTRUKTIVISMUS</vt:lpstr>
      <vt:lpstr>KONSTRUKTIVISMUS</vt:lpstr>
      <vt:lpstr>KONSTRUKTIVISMUS</vt:lpstr>
      <vt:lpstr>KONSTRUKTIVISMUS</vt:lpstr>
      <vt:lpstr>KONSTRUKTIVISMUS</vt:lpstr>
      <vt:lpstr>KONSTRUKTIVISMUS</vt:lpstr>
      <vt:lpstr>KONSTRUKTIVISMUS</vt:lpstr>
      <vt:lpstr>KONSTRUKTIVISMUS</vt:lpstr>
      <vt:lpstr>KONSTRUKTIVISMUS</vt:lpstr>
      <vt:lpstr>Snímek 12</vt:lpstr>
    </vt:vector>
  </TitlesOfParts>
  <Company>UHK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FIM</dc:creator>
  <cp:lastModifiedBy>FIM</cp:lastModifiedBy>
  <cp:revision>8</cp:revision>
  <dcterms:created xsi:type="dcterms:W3CDTF">2010-06-21T21:42:49Z</dcterms:created>
  <dcterms:modified xsi:type="dcterms:W3CDTF">2010-06-21T22:37:52Z</dcterms:modified>
</cp:coreProperties>
</file>