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3" r:id="rId4"/>
    <p:sldId id="275" r:id="rId5"/>
    <p:sldId id="277" r:id="rId6"/>
    <p:sldId id="279" r:id="rId7"/>
    <p:sldId id="271" r:id="rId8"/>
    <p:sldId id="270" r:id="rId9"/>
    <p:sldId id="280" r:id="rId10"/>
    <p:sldId id="274" r:id="rId11"/>
    <p:sldId id="272" r:id="rId12"/>
  </p:sldIdLst>
  <p:sldSz cx="9144000" cy="6858000" type="screen4x3"/>
  <p:notesSz cx="6858000" cy="9144000"/>
  <p:custDataLst>
    <p:tags r:id="rId1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F6D9"/>
    <a:srgbClr val="FFD85D"/>
    <a:srgbClr val="D09E00"/>
    <a:srgbClr val="000000"/>
    <a:srgbClr val="EEB500"/>
    <a:srgbClr val="FFCC00"/>
    <a:srgbClr val="FFE4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72" d="100"/>
          <a:sy n="72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4B502E-63AA-4466-8775-B5D69B5F4858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F7BD88-7902-42B0-80AF-0EA70E59E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5ADB3-46FF-47D8-8B4C-37F95C67CE62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5ADB3-46FF-47D8-8B4C-37F95C67CE62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BAAA-7D97-429F-AD22-AC17BB0A88B4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EFF3-D4A4-4A87-ACB2-A5EE05D0BB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6747-A4FB-4E82-AAB6-C837C2C2CDFF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3118-AA66-4A60-8B2C-4378734E4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60-CD25-4829-BA4F-590F77503312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4797-4F5C-4971-8560-036F7940C1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856-5E27-4E99-A4C1-67EADD275317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A176-7DEE-400A-BED8-492B4738FC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5AA4-08B8-4D6B-B255-44905E287880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ABB5-C7C1-4666-A0DF-FC344E42BB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6AC6-B0BF-4E7A-992E-A308BAD9C6A3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3044-E4C9-4471-BB8B-81A31594E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D29B-B557-4040-8027-12B9A088C07A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883D-5F44-402C-85D1-6EAF6BE7D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D3D0-A801-4F8E-B831-4B41ECA2252D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118A-29D9-418F-BEC2-0871866F44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729A-7455-475A-A0B8-A5DF89A36880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99F5-3950-45F3-BB92-BC88C00F6F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1FEA-76C2-4E0E-87D5-D99B3DA1A1CC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C71C-A941-41C7-9E05-117DE79CA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C326-0838-434D-87D2-AE7926BA978C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366C-2987-47F7-807A-8A395EACE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A5AD86-0471-4503-8267-8B15F8B3B702}" type="datetimeFigureOut">
              <a:rPr lang="cs-CZ"/>
              <a:pPr>
                <a:defRPr/>
              </a:pPr>
              <a:t>24.6.2010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823-C534-4733-BBB0-5718B5CF7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3185029"/>
            <a:ext cx="9144000" cy="367297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55000">
                <a:schemeClr val="bg1"/>
              </a:gs>
              <a:gs pos="4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Zástupný symbol pro obsah 11" descr="Kombi_logo_barva_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8" y="6323013"/>
            <a:ext cx="2246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Skupina 11"/>
          <p:cNvGrpSpPr>
            <a:grpSpLocks/>
          </p:cNvGrpSpPr>
          <p:nvPr/>
        </p:nvGrpSpPr>
        <p:grpSpPr bwMode="auto">
          <a:xfrm>
            <a:off x="0" y="5726113"/>
            <a:ext cx="9144000" cy="917575"/>
            <a:chOff x="0" y="5646738"/>
            <a:chExt cx="9144000" cy="1057275"/>
          </a:xfrm>
        </p:grpSpPr>
        <p:sp>
          <p:nvSpPr>
            <p:cNvPr id="9" name="Volný tvar 8"/>
            <p:cNvSpPr/>
            <p:nvPr/>
          </p:nvSpPr>
          <p:spPr>
            <a:xfrm>
              <a:off x="0" y="5646738"/>
              <a:ext cx="9144000" cy="1057275"/>
            </a:xfrm>
            <a:custGeom>
              <a:avLst/>
              <a:gdLst>
                <a:gd name="connsiteX0" fmla="*/ 0 w 9144000"/>
                <a:gd name="connsiteY0" fmla="*/ 690033 h 1056216"/>
                <a:gd name="connsiteX1" fmla="*/ 2463800 w 9144000"/>
                <a:gd name="connsiteY1" fmla="*/ 563033 h 1056216"/>
                <a:gd name="connsiteX2" fmla="*/ 6134100 w 9144000"/>
                <a:gd name="connsiteY2" fmla="*/ 982133 h 1056216"/>
                <a:gd name="connsiteX3" fmla="*/ 8623300 w 9144000"/>
                <a:gd name="connsiteY3" fmla="*/ 118533 h 1056216"/>
                <a:gd name="connsiteX4" fmla="*/ 9144000 w 9144000"/>
                <a:gd name="connsiteY4" fmla="*/ 270933 h 10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056216">
                  <a:moveTo>
                    <a:pt x="0" y="690033"/>
                  </a:moveTo>
                  <a:cubicBezTo>
                    <a:pt x="720725" y="602191"/>
                    <a:pt x="1441450" y="514350"/>
                    <a:pt x="2463800" y="563033"/>
                  </a:cubicBezTo>
                  <a:cubicBezTo>
                    <a:pt x="3486150" y="611716"/>
                    <a:pt x="5107517" y="1056216"/>
                    <a:pt x="6134100" y="982133"/>
                  </a:cubicBezTo>
                  <a:cubicBezTo>
                    <a:pt x="7160683" y="908050"/>
                    <a:pt x="8121650" y="237066"/>
                    <a:pt x="8623300" y="118533"/>
                  </a:cubicBezTo>
                  <a:cubicBezTo>
                    <a:pt x="9124950" y="0"/>
                    <a:pt x="9135533" y="192616"/>
                    <a:pt x="9144000" y="27093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0" y="6133304"/>
              <a:ext cx="9144000" cy="504858"/>
            </a:xfrm>
            <a:custGeom>
              <a:avLst/>
              <a:gdLst>
                <a:gd name="connsiteX0" fmla="*/ 0 w 9144000"/>
                <a:gd name="connsiteY0" fmla="*/ 103717 h 505884"/>
                <a:gd name="connsiteX1" fmla="*/ 1397000 w 9144000"/>
                <a:gd name="connsiteY1" fmla="*/ 167217 h 505884"/>
                <a:gd name="connsiteX2" fmla="*/ 4229100 w 9144000"/>
                <a:gd name="connsiteY2" fmla="*/ 484717 h 505884"/>
                <a:gd name="connsiteX3" fmla="*/ 7023100 w 9144000"/>
                <a:gd name="connsiteY3" fmla="*/ 294217 h 505884"/>
                <a:gd name="connsiteX4" fmla="*/ 8597900 w 9144000"/>
                <a:gd name="connsiteY4" fmla="*/ 27517 h 505884"/>
                <a:gd name="connsiteX5" fmla="*/ 9144000 w 9144000"/>
                <a:gd name="connsiteY5" fmla="*/ 129117 h 50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505884">
                  <a:moveTo>
                    <a:pt x="0" y="103717"/>
                  </a:moveTo>
                  <a:cubicBezTo>
                    <a:pt x="346075" y="103717"/>
                    <a:pt x="692150" y="103717"/>
                    <a:pt x="1397000" y="167217"/>
                  </a:cubicBezTo>
                  <a:cubicBezTo>
                    <a:pt x="2101850" y="230717"/>
                    <a:pt x="3291417" y="463550"/>
                    <a:pt x="4229100" y="484717"/>
                  </a:cubicBezTo>
                  <a:cubicBezTo>
                    <a:pt x="5166783" y="505884"/>
                    <a:pt x="6294967" y="370417"/>
                    <a:pt x="7023100" y="294217"/>
                  </a:cubicBezTo>
                  <a:cubicBezTo>
                    <a:pt x="7751233" y="218017"/>
                    <a:pt x="8244417" y="55034"/>
                    <a:pt x="8597900" y="27517"/>
                  </a:cubicBezTo>
                  <a:cubicBezTo>
                    <a:pt x="8951383" y="0"/>
                    <a:pt x="9067800" y="52917"/>
                    <a:pt x="9144000" y="129117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443960" y="4328037"/>
            <a:ext cx="3913990" cy="1029789"/>
            <a:chOff x="2000232" y="2693445"/>
            <a:chExt cx="5399108" cy="1470025"/>
          </a:xfrm>
        </p:grpSpPr>
        <p:pic>
          <p:nvPicPr>
            <p:cNvPr id="6" name="Obrázek 5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00232" y="2693445"/>
              <a:ext cx="1529191" cy="1468941"/>
            </a:xfrm>
            <a:prstGeom prst="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Nadpis 11"/>
            <p:cNvSpPr txBox="1">
              <a:spLocks/>
            </p:cNvSpPr>
            <p:nvPr/>
          </p:nvSpPr>
          <p:spPr bwMode="auto">
            <a:xfrm>
              <a:off x="3541688" y="2693445"/>
              <a:ext cx="3857652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Podnikatelství </a:t>
              </a:r>
              <a:br>
                <a:rPr kumimoji="0" lang="cs-CZ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cs-CZ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pro </a:t>
              </a:r>
              <a:r>
                <a:rPr kumimoji="0" lang="cs-CZ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techniky</a:t>
              </a:r>
              <a:endPara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1" name="Kosoúhelník 30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2" name="Kosoúhelník 31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3" name="Kosoúhelník 32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Kosoúhelník 33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5" name="Kosoúhelník 34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" name="Kosoúhelník 40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2" name="Kosoúhelník 41"/>
          <p:cNvSpPr/>
          <p:nvPr/>
        </p:nvSpPr>
        <p:spPr>
          <a:xfrm rot="16200000">
            <a:off x="8073231" y="4799822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619274" y="1652607"/>
            <a:ext cx="7481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/>
              <a:t>Vzdělávací technologie kurzu podnikatelství pro techniky</a:t>
            </a:r>
            <a:endParaRPr lang="cs-CZ" sz="3600" b="1" dirty="0">
              <a:latin typeface="+mn-lt"/>
            </a:endParaRPr>
          </a:p>
        </p:txBody>
      </p:sp>
      <p:sp>
        <p:nvSpPr>
          <p:cNvPr id="44" name="Kosoúhelník 43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4" name="Kosoúhelník 53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5" name="Kosoúhelník 54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6" name="Kosoúhelník 55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7" name="Kosoúhelník 56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58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59" name="Elipsa 58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60" name="Obrázek 59" descr="logo_kolo_PP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52759" y="2905199"/>
            <a:ext cx="4061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Nemec </a:t>
            </a: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M., Peterka T., Stieberová B., Žilka M.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/>
          <p:cNvSpPr/>
          <p:nvPr/>
        </p:nvSpPr>
        <p:spPr>
          <a:xfrm>
            <a:off x="0" y="692150"/>
            <a:ext cx="8280400" cy="34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99810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 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diskuzi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Kosoúhelník 34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Kosoúhelník 35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38" name="Elipsa 37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39" name="Obrázek 38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50" name="Obdélník 49"/>
          <p:cNvSpPr/>
          <p:nvPr/>
        </p:nvSpPr>
        <p:spPr>
          <a:xfrm>
            <a:off x="571472" y="1192960"/>
            <a:ext cx="730384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Časová náročnost </a:t>
            </a:r>
            <a:r>
              <a:rPr lang="cs-CZ" sz="1900" dirty="0" err="1" smtClean="0"/>
              <a:t>dist</a:t>
            </a:r>
            <a:r>
              <a:rPr lang="cs-CZ" sz="1900" dirty="0" smtClean="0"/>
              <a:t>. vzdělávání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Zveřejňování dokumentů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Používání obrázků a jiného obsahu chráněného autorským právem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Udržitelnost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Komunikace se studenty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endParaRPr lang="cs-CZ" sz="1900" dirty="0"/>
          </a:p>
        </p:txBody>
      </p:sp>
      <p:sp>
        <p:nvSpPr>
          <p:cNvPr id="52" name="Jednoduché závorky 51"/>
          <p:cNvSpPr/>
          <p:nvPr/>
        </p:nvSpPr>
        <p:spPr>
          <a:xfrm>
            <a:off x="528638" y="1159368"/>
            <a:ext cx="7422892" cy="4757962"/>
          </a:xfrm>
          <a:prstGeom prst="bracketPair">
            <a:avLst>
              <a:gd name="adj" fmla="val 338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3185029"/>
            <a:ext cx="9144000" cy="3672970"/>
          </a:xfrm>
          <a:prstGeom prst="rect">
            <a:avLst/>
          </a:prstGeom>
          <a:gradFill flip="none" rotWithShape="1">
            <a:gsLst>
              <a:gs pos="100000">
                <a:srgbClr val="FFCC00"/>
              </a:gs>
              <a:gs pos="55000">
                <a:schemeClr val="bg1"/>
              </a:gs>
              <a:gs pos="4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Zástupný symbol pro obsah 11" descr="Kombi_logo_barva_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8" y="6323013"/>
            <a:ext cx="2246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1"/>
          <p:cNvGrpSpPr>
            <a:grpSpLocks/>
          </p:cNvGrpSpPr>
          <p:nvPr/>
        </p:nvGrpSpPr>
        <p:grpSpPr bwMode="auto">
          <a:xfrm>
            <a:off x="0" y="5726113"/>
            <a:ext cx="9144000" cy="917575"/>
            <a:chOff x="0" y="5646738"/>
            <a:chExt cx="9144000" cy="1057275"/>
          </a:xfrm>
        </p:grpSpPr>
        <p:sp>
          <p:nvSpPr>
            <p:cNvPr id="9" name="Volný tvar 8"/>
            <p:cNvSpPr/>
            <p:nvPr/>
          </p:nvSpPr>
          <p:spPr>
            <a:xfrm>
              <a:off x="0" y="5646738"/>
              <a:ext cx="9144000" cy="1057275"/>
            </a:xfrm>
            <a:custGeom>
              <a:avLst/>
              <a:gdLst>
                <a:gd name="connsiteX0" fmla="*/ 0 w 9144000"/>
                <a:gd name="connsiteY0" fmla="*/ 690033 h 1056216"/>
                <a:gd name="connsiteX1" fmla="*/ 2463800 w 9144000"/>
                <a:gd name="connsiteY1" fmla="*/ 563033 h 1056216"/>
                <a:gd name="connsiteX2" fmla="*/ 6134100 w 9144000"/>
                <a:gd name="connsiteY2" fmla="*/ 982133 h 1056216"/>
                <a:gd name="connsiteX3" fmla="*/ 8623300 w 9144000"/>
                <a:gd name="connsiteY3" fmla="*/ 118533 h 1056216"/>
                <a:gd name="connsiteX4" fmla="*/ 9144000 w 9144000"/>
                <a:gd name="connsiteY4" fmla="*/ 270933 h 10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056216">
                  <a:moveTo>
                    <a:pt x="0" y="690033"/>
                  </a:moveTo>
                  <a:cubicBezTo>
                    <a:pt x="720725" y="602191"/>
                    <a:pt x="1441450" y="514350"/>
                    <a:pt x="2463800" y="563033"/>
                  </a:cubicBezTo>
                  <a:cubicBezTo>
                    <a:pt x="3486150" y="611716"/>
                    <a:pt x="5107517" y="1056216"/>
                    <a:pt x="6134100" y="982133"/>
                  </a:cubicBezTo>
                  <a:cubicBezTo>
                    <a:pt x="7160683" y="908050"/>
                    <a:pt x="8121650" y="237066"/>
                    <a:pt x="8623300" y="118533"/>
                  </a:cubicBezTo>
                  <a:cubicBezTo>
                    <a:pt x="9124950" y="0"/>
                    <a:pt x="9135533" y="192616"/>
                    <a:pt x="9144000" y="27093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0" y="6133304"/>
              <a:ext cx="9144000" cy="504858"/>
            </a:xfrm>
            <a:custGeom>
              <a:avLst/>
              <a:gdLst>
                <a:gd name="connsiteX0" fmla="*/ 0 w 9144000"/>
                <a:gd name="connsiteY0" fmla="*/ 103717 h 505884"/>
                <a:gd name="connsiteX1" fmla="*/ 1397000 w 9144000"/>
                <a:gd name="connsiteY1" fmla="*/ 167217 h 505884"/>
                <a:gd name="connsiteX2" fmla="*/ 4229100 w 9144000"/>
                <a:gd name="connsiteY2" fmla="*/ 484717 h 505884"/>
                <a:gd name="connsiteX3" fmla="*/ 7023100 w 9144000"/>
                <a:gd name="connsiteY3" fmla="*/ 294217 h 505884"/>
                <a:gd name="connsiteX4" fmla="*/ 8597900 w 9144000"/>
                <a:gd name="connsiteY4" fmla="*/ 27517 h 505884"/>
                <a:gd name="connsiteX5" fmla="*/ 9144000 w 9144000"/>
                <a:gd name="connsiteY5" fmla="*/ 129117 h 50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505884">
                  <a:moveTo>
                    <a:pt x="0" y="103717"/>
                  </a:moveTo>
                  <a:cubicBezTo>
                    <a:pt x="346075" y="103717"/>
                    <a:pt x="692150" y="103717"/>
                    <a:pt x="1397000" y="167217"/>
                  </a:cubicBezTo>
                  <a:cubicBezTo>
                    <a:pt x="2101850" y="230717"/>
                    <a:pt x="3291417" y="463550"/>
                    <a:pt x="4229100" y="484717"/>
                  </a:cubicBezTo>
                  <a:cubicBezTo>
                    <a:pt x="5166783" y="505884"/>
                    <a:pt x="6294967" y="370417"/>
                    <a:pt x="7023100" y="294217"/>
                  </a:cubicBezTo>
                  <a:cubicBezTo>
                    <a:pt x="7751233" y="218017"/>
                    <a:pt x="8244417" y="55034"/>
                    <a:pt x="8597900" y="27517"/>
                  </a:cubicBezTo>
                  <a:cubicBezTo>
                    <a:pt x="8951383" y="0"/>
                    <a:pt x="9067800" y="52917"/>
                    <a:pt x="9144000" y="129117"/>
                  </a:cubicBezTo>
                </a:path>
              </a:pathLst>
            </a:cu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</p:grpSp>
      <p:grpSp>
        <p:nvGrpSpPr>
          <p:cNvPr id="3" name="Skupina 14"/>
          <p:cNvGrpSpPr/>
          <p:nvPr/>
        </p:nvGrpSpPr>
        <p:grpSpPr>
          <a:xfrm>
            <a:off x="3214678" y="5143512"/>
            <a:ext cx="2643206" cy="672598"/>
            <a:chOff x="2000232" y="2693443"/>
            <a:chExt cx="5399108" cy="1470027"/>
          </a:xfrm>
        </p:grpSpPr>
        <p:pic>
          <p:nvPicPr>
            <p:cNvPr id="6" name="Obrázek 5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00232" y="2693443"/>
              <a:ext cx="1529190" cy="1470027"/>
            </a:xfrm>
            <a:prstGeom prst="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Nadpis 11"/>
            <p:cNvSpPr txBox="1">
              <a:spLocks/>
            </p:cNvSpPr>
            <p:nvPr/>
          </p:nvSpPr>
          <p:spPr bwMode="auto">
            <a:xfrm>
              <a:off x="3541688" y="2693445"/>
              <a:ext cx="3857652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Podnikatelství </a:t>
              </a:r>
              <a:br>
                <a:rPr kumimoji="0" lang="cs-CZ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cs-CZ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pro </a:t>
              </a:r>
              <a:r>
                <a:rPr kumimoji="0" lang="cs-CZ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techniky</a:t>
              </a:r>
              <a:endPara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1" name="Kosoúhelník 30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2" name="Kosoúhelník 31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3" name="Kosoúhelník 32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Kosoúhelník 33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5" name="Kosoúhelník 34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" name="Kosoúhelník 40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2" name="Kosoúhelník 41"/>
          <p:cNvSpPr/>
          <p:nvPr/>
        </p:nvSpPr>
        <p:spPr>
          <a:xfrm rot="16200000">
            <a:off x="8073231" y="4799822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1593036" y="2996983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/>
              <a:t>Děkujeme za pozornost</a:t>
            </a:r>
            <a:endParaRPr lang="cs-CZ" sz="3600" b="1" dirty="0">
              <a:latin typeface="+mn-lt"/>
            </a:endParaRPr>
          </a:p>
        </p:txBody>
      </p:sp>
      <p:sp>
        <p:nvSpPr>
          <p:cNvPr id="44" name="Kosoúhelník 43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4" name="Kosoúhelník 53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5" name="Kosoúhelník 54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6" name="Kosoúhelník 55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7" name="Kosoúhelník 56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4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59" name="Elipsa 58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60" name="Obrázek 59" descr="logo_kolo_PP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9576" y="3692727"/>
            <a:ext cx="3962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Nemec </a:t>
            </a:r>
            <a:r>
              <a:rPr kumimoji="0" lang="cs-CZ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M., Peterka T., Stieberová B., Žilka M.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/>
          <p:cNvSpPr/>
          <p:nvPr/>
        </p:nvSpPr>
        <p:spPr>
          <a:xfrm>
            <a:off x="0" y="692150"/>
            <a:ext cx="8280400" cy="34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99810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projektu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Kosoúhelník 34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Kosoúhelník 35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38" name="Elipsa 37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39" name="Obrázek 38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50" name="Obdélník 49"/>
          <p:cNvSpPr/>
          <p:nvPr/>
        </p:nvSpPr>
        <p:spPr>
          <a:xfrm>
            <a:off x="704813" y="1119203"/>
            <a:ext cx="72467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Cílem projektu je podpora inovativního a podnikatelského přístupu studentů technických oborů.  Rozvoj kompetencí nutných pro start úspěšného podniku, kreativity a týmové spolupráce. Čtyři hlavní okruhy cílů:</a:t>
            </a:r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Vybavit technicky zaměřené studenty znalostmi a dovednostmi relevantními pro každodenní řízení malého inovativního podniku.</a:t>
            </a:r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Připravit absolventy na řešení nejčastějších ekonomických výzev.</a:t>
            </a:r>
          </a:p>
          <a:p>
            <a:pPr marL="457200" lvl="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Povzbudit studenty ke vstupu do podnikání, jako alternativní možnosti úspěšné profesní kariéry a rozvíjet jejich sebevědomí při realizaci vlastních nápadů.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Navázat a propagovat spolupráci s organizacemi, které začínajícím podnikatelům poskytují podporu a zázemí.</a:t>
            </a:r>
            <a:endParaRPr lang="cs-CZ" dirty="0"/>
          </a:p>
        </p:txBody>
      </p:sp>
      <p:sp>
        <p:nvSpPr>
          <p:cNvPr id="26" name="Jednoduché závorky 25"/>
          <p:cNvSpPr/>
          <p:nvPr/>
        </p:nvSpPr>
        <p:spPr>
          <a:xfrm>
            <a:off x="528638" y="1159368"/>
            <a:ext cx="7422892" cy="4114819"/>
          </a:xfrm>
          <a:prstGeom prst="bracketPair">
            <a:avLst>
              <a:gd name="adj" fmla="val 338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692150"/>
            <a:ext cx="8280400" cy="34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61694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598069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05869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24781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 výuky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Kosoúhelník 34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Kosoúhelník 35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1511" name="Picture 7" descr="F:\Documents\ESF_Podnikatelství_08-10\Propagace\worksh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2987913" cy="199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Obdélník 32"/>
          <p:cNvSpPr/>
          <p:nvPr/>
        </p:nvSpPr>
        <p:spPr>
          <a:xfrm>
            <a:off x="142844" y="785794"/>
            <a:ext cx="8067966" cy="47148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Kombinovaná forma</a:t>
            </a:r>
            <a:endParaRPr lang="cs-CZ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42844" y="1314421"/>
            <a:ext cx="3996000" cy="4714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</a:rPr>
              <a:t>Distanční: Webový portál</a:t>
            </a:r>
            <a:endParaRPr lang="cs-CZ" sz="2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214810" y="1314421"/>
            <a:ext cx="3996000" cy="4714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C000"/>
                </a:solidFill>
              </a:rPr>
              <a:t>Prezenční: Workshopy</a:t>
            </a:r>
            <a:endParaRPr lang="cs-CZ" sz="2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4" name="Jednoduché závorky 43"/>
          <p:cNvSpPr/>
          <p:nvPr/>
        </p:nvSpPr>
        <p:spPr>
          <a:xfrm>
            <a:off x="142845" y="2019281"/>
            <a:ext cx="3996000" cy="4114819"/>
          </a:xfrm>
          <a:prstGeom prst="bracketPair">
            <a:avLst>
              <a:gd name="adj" fmla="val 338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Jednoduché závorky 44"/>
          <p:cNvSpPr/>
          <p:nvPr/>
        </p:nvSpPr>
        <p:spPr>
          <a:xfrm>
            <a:off x="4214810" y="2019281"/>
            <a:ext cx="3996000" cy="4114819"/>
          </a:xfrm>
          <a:prstGeom prst="bracketPair">
            <a:avLst>
              <a:gd name="adj" fmla="val 338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Zaoblený obdélník 45"/>
          <p:cNvSpPr/>
          <p:nvPr/>
        </p:nvSpPr>
        <p:spPr>
          <a:xfrm>
            <a:off x="183372" y="2071678"/>
            <a:ext cx="3960000" cy="2103379"/>
          </a:xfrm>
          <a:prstGeom prst="roundRect">
            <a:avLst>
              <a:gd name="adj" fmla="val 8436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tIns="0" bIns="0" anchor="ctr"/>
          <a:lstStyle/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/>
              <a:t> </a:t>
            </a:r>
            <a:r>
              <a:rPr lang="cs-CZ" sz="2800" dirty="0" smtClean="0"/>
              <a:t>E-</a:t>
            </a:r>
            <a:r>
              <a:rPr lang="cs-CZ" sz="2800" dirty="0" err="1" smtClean="0"/>
              <a:t>learningové</a:t>
            </a:r>
            <a:r>
              <a:rPr lang="cs-CZ" sz="2800" dirty="0" smtClean="0"/>
              <a:t> moduly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 smtClean="0"/>
              <a:t> Případové studie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/>
              <a:t> </a:t>
            </a:r>
            <a:r>
              <a:rPr lang="cs-CZ" sz="2800" dirty="0" smtClean="0"/>
              <a:t>Videa s podnikateli</a:t>
            </a:r>
            <a:endParaRPr lang="cs-CZ" sz="2800" dirty="0"/>
          </a:p>
        </p:txBody>
      </p:sp>
      <p:sp>
        <p:nvSpPr>
          <p:cNvPr id="48" name="Zaoblený obdélník 47"/>
          <p:cNvSpPr/>
          <p:nvPr/>
        </p:nvSpPr>
        <p:spPr>
          <a:xfrm>
            <a:off x="4250810" y="2071678"/>
            <a:ext cx="3960000" cy="2103379"/>
          </a:xfrm>
          <a:prstGeom prst="roundRect">
            <a:avLst>
              <a:gd name="adj" fmla="val 8436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tIns="0" bIns="0" anchor="ctr"/>
          <a:lstStyle/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/>
              <a:t> </a:t>
            </a:r>
            <a:r>
              <a:rPr lang="cs-CZ" sz="2800" dirty="0" smtClean="0"/>
              <a:t>5 + 1 workshopů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 smtClean="0"/>
              <a:t> Lektoři z praxe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cs-CZ" sz="2800" dirty="0" smtClean="0"/>
              <a:t> Týmová spolupráce</a:t>
            </a:r>
            <a:endParaRPr lang="cs-CZ" sz="2800" dirty="0"/>
          </a:p>
        </p:txBody>
      </p:sp>
      <p:pic>
        <p:nvPicPr>
          <p:cNvPr id="49" name="Picture 8" descr="F:\Documents\ESF_Podnikatelství_08-10\Propagace\samostu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608" y="4175057"/>
            <a:ext cx="3175136" cy="204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0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51" name="Elipsa 50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52" name="Obrázek 51" descr="logo_kolo_PP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61694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598069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05869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24781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67688" y="0"/>
            <a:ext cx="976312" cy="987425"/>
            <a:chOff x="3402000" y="2259000"/>
            <a:chExt cx="2412000" cy="2412000"/>
          </a:xfrm>
        </p:grpSpPr>
        <p:sp>
          <p:nvSpPr>
            <p:cNvPr id="22" name="Elipsa 21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23" name="Obrázek 22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1" name="Obdélník 70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Adobe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eLearning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Suite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142844" y="894431"/>
            <a:ext cx="8072494" cy="5239669"/>
            <a:chOff x="142844" y="894431"/>
            <a:chExt cx="8072494" cy="5239669"/>
          </a:xfrm>
        </p:grpSpPr>
        <p:pic>
          <p:nvPicPr>
            <p:cNvPr id="4168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613" y="894431"/>
              <a:ext cx="735126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1" name="Picture 7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613" y="3598194"/>
              <a:ext cx="741447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3" name="Picture 7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414" y="2709000"/>
              <a:ext cx="741447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5" name="Picture 7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44" y="1802174"/>
              <a:ext cx="741447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6" name="Picture 8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755" y="4514100"/>
              <a:ext cx="738305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7" name="Picture 8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0755" y="5414100"/>
              <a:ext cx="741447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6" name="Zaoblený obdélník 55"/>
            <p:cNvSpPr/>
            <p:nvPr/>
          </p:nvSpPr>
          <p:spPr>
            <a:xfrm>
              <a:off x="936710" y="894431"/>
              <a:ext cx="7278628" cy="720000"/>
            </a:xfrm>
            <a:prstGeom prst="roundRect">
              <a:avLst>
                <a:gd name="adj" fmla="val 843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Acrobat</a:t>
              </a:r>
              <a:r>
                <a:rPr lang="cs-CZ" b="1" dirty="0"/>
                <a:t> 9 Pro</a:t>
              </a:r>
            </a:p>
            <a:p>
              <a:pPr>
                <a:defRPr/>
              </a:pPr>
              <a:r>
                <a:rPr lang="cs-CZ" dirty="0"/>
                <a:t>Tvorba profesionálních elektronických dokumentů, dynamických formulářů</a:t>
              </a:r>
            </a:p>
          </p:txBody>
        </p:sp>
        <p:sp>
          <p:nvSpPr>
            <p:cNvPr id="63" name="Zaoblený obdélník 62"/>
            <p:cNvSpPr/>
            <p:nvPr/>
          </p:nvSpPr>
          <p:spPr>
            <a:xfrm>
              <a:off x="956511" y="2709000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Flash</a:t>
              </a:r>
              <a:r>
                <a:rPr lang="cs-CZ" b="1" dirty="0"/>
                <a:t> Professional</a:t>
              </a:r>
            </a:p>
            <a:p>
              <a:pPr>
                <a:defRPr/>
              </a:pPr>
              <a:r>
                <a:rPr lang="cs-CZ" dirty="0"/>
                <a:t>Tvorba animací</a:t>
              </a:r>
            </a:p>
          </p:txBody>
        </p:sp>
        <p:sp>
          <p:nvSpPr>
            <p:cNvPr id="77" name="Zaoblený obdélník 76"/>
            <p:cNvSpPr/>
            <p:nvPr/>
          </p:nvSpPr>
          <p:spPr>
            <a:xfrm>
              <a:off x="931941" y="1802174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Flash</a:t>
              </a:r>
              <a:r>
                <a:rPr lang="cs-CZ" b="1" dirty="0"/>
                <a:t> Professional</a:t>
              </a:r>
            </a:p>
            <a:p>
              <a:pPr>
                <a:defRPr/>
              </a:pPr>
              <a:r>
                <a:rPr lang="cs-CZ" dirty="0"/>
                <a:t>Vytváření e-</a:t>
              </a:r>
              <a:r>
                <a:rPr lang="cs-CZ" dirty="0" err="1"/>
                <a:t>learningových</a:t>
              </a:r>
              <a:r>
                <a:rPr lang="cs-CZ" dirty="0"/>
                <a:t> lekcí</a:t>
              </a:r>
            </a:p>
          </p:txBody>
        </p:sp>
        <p:sp>
          <p:nvSpPr>
            <p:cNvPr id="78" name="Zaoblený obdélník 77"/>
            <p:cNvSpPr/>
            <p:nvPr/>
          </p:nvSpPr>
          <p:spPr>
            <a:xfrm>
              <a:off x="936710" y="3598194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Dreamwiever</a:t>
              </a:r>
              <a:endParaRPr lang="cs-CZ" b="1" dirty="0"/>
            </a:p>
            <a:p>
              <a:pPr>
                <a:defRPr/>
              </a:pPr>
              <a:r>
                <a:rPr lang="cs-CZ" dirty="0"/>
                <a:t>Profesionální nástroj pro tvorbu webu</a:t>
              </a:r>
            </a:p>
          </p:txBody>
        </p:sp>
        <p:sp>
          <p:nvSpPr>
            <p:cNvPr id="79" name="Zaoblený obdélník 78"/>
            <p:cNvSpPr/>
            <p:nvPr/>
          </p:nvSpPr>
          <p:spPr>
            <a:xfrm>
              <a:off x="936710" y="4514100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Photoshop</a:t>
              </a:r>
              <a:endParaRPr lang="cs-CZ" b="1" dirty="0"/>
            </a:p>
            <a:p>
              <a:pPr>
                <a:defRPr/>
              </a:pPr>
              <a:r>
                <a:rPr lang="cs-CZ" dirty="0"/>
                <a:t>Úprava fotografií a grafiky</a:t>
              </a:r>
            </a:p>
          </p:txBody>
        </p:sp>
        <p:sp>
          <p:nvSpPr>
            <p:cNvPr id="81" name="Zaoblený obdélník 80"/>
            <p:cNvSpPr/>
            <p:nvPr/>
          </p:nvSpPr>
          <p:spPr>
            <a:xfrm>
              <a:off x="936710" y="5414100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Soundbooth</a:t>
              </a:r>
              <a:endParaRPr lang="cs-CZ" b="1" dirty="0"/>
            </a:p>
            <a:p>
              <a:pPr>
                <a:defRPr/>
              </a:pPr>
              <a:r>
                <a:rPr lang="cs-CZ" dirty="0"/>
                <a:t>Úprava zvuku</a:t>
              </a:r>
            </a:p>
          </p:txBody>
        </p:sp>
        <p:sp>
          <p:nvSpPr>
            <p:cNvPr id="82" name="Zaoblený obdélník 81"/>
            <p:cNvSpPr/>
            <p:nvPr/>
          </p:nvSpPr>
          <p:spPr>
            <a:xfrm>
              <a:off x="936710" y="1802174"/>
              <a:ext cx="7230978" cy="720000"/>
            </a:xfrm>
            <a:prstGeom prst="roundRect">
              <a:avLst>
                <a:gd name="adj" fmla="val 96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cs-CZ" b="1" dirty="0"/>
                <a:t>Adobe </a:t>
              </a:r>
              <a:r>
                <a:rPr lang="cs-CZ" b="1" dirty="0" err="1"/>
                <a:t>Captivate</a:t>
              </a:r>
              <a:endParaRPr lang="cs-CZ" b="1" dirty="0"/>
            </a:p>
            <a:p>
              <a:pPr>
                <a:defRPr/>
              </a:pPr>
              <a:r>
                <a:rPr lang="cs-CZ" dirty="0"/>
                <a:t>Tvorba profesionálních elektronických dokumentů, dynamických formulářů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61694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598069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05869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24781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33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67688" y="0"/>
            <a:ext cx="976312" cy="987425"/>
            <a:chOff x="3402000" y="2259000"/>
            <a:chExt cx="2412000" cy="2412000"/>
          </a:xfrm>
        </p:grpSpPr>
        <p:sp>
          <p:nvSpPr>
            <p:cNvPr id="22" name="Elipsa 21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23" name="Obrázek 22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1" name="Obdélník 70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Adobe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eLearning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Suite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48" name="AutoShape 35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AutoShape 37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AutoShape 39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" name="Skupina 44"/>
          <p:cNvGrpSpPr/>
          <p:nvPr/>
        </p:nvGrpSpPr>
        <p:grpSpPr>
          <a:xfrm>
            <a:off x="458788" y="1040175"/>
            <a:ext cx="7515225" cy="5005025"/>
            <a:chOff x="458788" y="1040175"/>
            <a:chExt cx="7515225" cy="5005025"/>
          </a:xfrm>
        </p:grpSpPr>
        <p:pic>
          <p:nvPicPr>
            <p:cNvPr id="4168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0680" y="1040175"/>
              <a:ext cx="735126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3" name="Picture 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4626" y="3714340"/>
              <a:ext cx="593159" cy="57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5" name="Picture 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0482" y="2000240"/>
              <a:ext cx="741447" cy="7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6" name="Picture 8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6769" y="3714340"/>
              <a:ext cx="590645" cy="57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77" name="Picture 8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28443" y="3714340"/>
              <a:ext cx="593159" cy="57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4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788" y="2000250"/>
              <a:ext cx="78422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74900" y="2000250"/>
              <a:ext cx="776288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5" descr="http://media4.picsearch.com/is?GU2R4qKnGrCFwPCCjndzHoExanlykUgGcGyKqvHvplY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87950" y="5138738"/>
              <a:ext cx="874713" cy="7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33" descr="http://www.geek.com/wp-content/uploads/2009/05/google-chrome-logo.jpg"/>
            <p:cNvPicPr>
              <a:picLocks noChangeAspect="1" noChangeArrowheads="1"/>
            </p:cNvPicPr>
            <p:nvPr/>
          </p:nvPicPr>
          <p:blipFill>
            <a:blip r:embed="rId13" cstate="print"/>
            <a:srcRect l="1437" t="539" r="2753" b="2753"/>
            <a:stretch>
              <a:fillRect/>
            </a:stretch>
          </p:blipFill>
          <p:spPr bwMode="auto">
            <a:xfrm>
              <a:off x="7452320" y="1972348"/>
              <a:ext cx="420919" cy="405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Picture 43" descr="http://moodle.org/images/moodle-logo-huge.jpg"/>
            <p:cNvPicPr>
              <a:picLocks noChangeAspect="1" noChangeArrowheads="1"/>
            </p:cNvPicPr>
            <p:nvPr/>
          </p:nvPicPr>
          <p:blipFill>
            <a:blip r:embed="rId14" cstate="print"/>
            <a:srcRect r="71385"/>
            <a:stretch>
              <a:fillRect/>
            </a:stretch>
          </p:blipFill>
          <p:spPr bwMode="auto">
            <a:xfrm>
              <a:off x="7142163" y="2894013"/>
              <a:ext cx="831850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Přímá spojovací šipka 48"/>
            <p:cNvCxnSpPr>
              <a:stCxn id="4120" idx="3"/>
              <a:endCxn id="4121" idx="1"/>
            </p:cNvCxnSpPr>
            <p:nvPr/>
          </p:nvCxnSpPr>
          <p:spPr>
            <a:xfrm>
              <a:off x="1243013" y="2378075"/>
              <a:ext cx="11318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Přímá spojovací šipka 51"/>
            <p:cNvCxnSpPr>
              <a:stCxn id="4121" idx="3"/>
              <a:endCxn id="4175" idx="1"/>
            </p:cNvCxnSpPr>
            <p:nvPr/>
          </p:nvCxnSpPr>
          <p:spPr>
            <a:xfrm flipV="1">
              <a:off x="3151188" y="2360613"/>
              <a:ext cx="1049337" cy="17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Pravoúhlá spojovací čára 72"/>
            <p:cNvCxnSpPr>
              <a:stCxn id="4176" idx="0"/>
              <a:endCxn id="4175" idx="2"/>
            </p:cNvCxnSpPr>
            <p:nvPr/>
          </p:nvCxnSpPr>
          <p:spPr>
            <a:xfrm rot="5400000" flipH="1" flipV="1">
              <a:off x="3614738" y="2759075"/>
              <a:ext cx="993775" cy="9175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Pravoúhlá spojovací čára 73"/>
            <p:cNvCxnSpPr>
              <a:stCxn id="4173" idx="0"/>
              <a:endCxn id="4175" idx="2"/>
            </p:cNvCxnSpPr>
            <p:nvPr/>
          </p:nvCxnSpPr>
          <p:spPr>
            <a:xfrm rot="5400000" flipH="1" flipV="1">
              <a:off x="4074319" y="3217069"/>
              <a:ext cx="993775" cy="158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Pravoúhlá spojovací čára 76"/>
            <p:cNvCxnSpPr>
              <a:stCxn id="4177" idx="0"/>
              <a:endCxn id="4175" idx="2"/>
            </p:cNvCxnSpPr>
            <p:nvPr/>
          </p:nvCxnSpPr>
          <p:spPr>
            <a:xfrm rot="16200000" flipV="1">
              <a:off x="4600575" y="2690813"/>
              <a:ext cx="993775" cy="10541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157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43225" y="4979988"/>
              <a:ext cx="1417638" cy="106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0" name="Pravoúhlá spojovací čára 99"/>
            <p:cNvCxnSpPr>
              <a:stCxn id="4122" idx="0"/>
              <a:endCxn id="4177" idx="2"/>
            </p:cNvCxnSpPr>
            <p:nvPr/>
          </p:nvCxnSpPr>
          <p:spPr>
            <a:xfrm rot="16200000" flipV="1">
              <a:off x="5200650" y="4714876"/>
              <a:ext cx="847725" cy="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Pravoúhlá spojovací čára 102"/>
            <p:cNvCxnSpPr>
              <a:stCxn id="20482" idx="0"/>
              <a:endCxn id="4176" idx="2"/>
            </p:cNvCxnSpPr>
            <p:nvPr/>
          </p:nvCxnSpPr>
          <p:spPr>
            <a:xfrm rot="5400000" flipH="1" flipV="1">
              <a:off x="3306763" y="4635500"/>
              <a:ext cx="690562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Pravoúhlá spojovací čára 108"/>
            <p:cNvCxnSpPr>
              <a:stCxn id="4175" idx="3"/>
              <a:endCxn id="4168" idx="1"/>
            </p:cNvCxnSpPr>
            <p:nvPr/>
          </p:nvCxnSpPr>
          <p:spPr>
            <a:xfrm flipV="1">
              <a:off x="4941888" y="1400175"/>
              <a:ext cx="2189162" cy="9604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Pravoúhlá spojovací čára 112"/>
            <p:cNvCxnSpPr>
              <a:stCxn id="4175" idx="3"/>
              <a:endCxn id="4123" idx="1"/>
            </p:cNvCxnSpPr>
            <p:nvPr/>
          </p:nvCxnSpPr>
          <p:spPr>
            <a:xfrm flipV="1">
              <a:off x="4941888" y="2360613"/>
              <a:ext cx="2101850" cy="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Pravoúhlá spojovací čára 117"/>
            <p:cNvCxnSpPr>
              <a:stCxn id="4175" idx="3"/>
              <a:endCxn id="4133" idx="1"/>
            </p:cNvCxnSpPr>
            <p:nvPr/>
          </p:nvCxnSpPr>
          <p:spPr>
            <a:xfrm>
              <a:off x="4941888" y="2360613"/>
              <a:ext cx="2200275" cy="89376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12" t="38866" r="78845" b="50000"/>
          <a:stretch>
            <a:fillRect/>
          </a:stretch>
        </p:blipFill>
        <p:spPr bwMode="auto">
          <a:xfrm>
            <a:off x="7470081" y="2405977"/>
            <a:ext cx="414287" cy="3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94" t="38219" r="53594" b="49544"/>
          <a:stretch>
            <a:fillRect/>
          </a:stretch>
        </p:blipFill>
        <p:spPr bwMode="auto">
          <a:xfrm>
            <a:off x="6942964" y="2138294"/>
            <a:ext cx="509356" cy="49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61694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598069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05869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24781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33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67688" y="0"/>
            <a:ext cx="976312" cy="987425"/>
            <a:chOff x="3402000" y="2259000"/>
            <a:chExt cx="2412000" cy="2412000"/>
          </a:xfrm>
        </p:grpSpPr>
        <p:sp>
          <p:nvSpPr>
            <p:cNvPr id="22" name="Elipsa 21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23" name="Obrázek 22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1" name="Obdélník 70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Adobe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eLearning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Suite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cs-CZ" sz="32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Captivate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48" name="AutoShape 35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AutoShape 37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AutoShape 39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 r="5415"/>
          <a:stretch>
            <a:fillRect/>
          </a:stretch>
        </p:blipFill>
        <p:spPr bwMode="auto">
          <a:xfrm>
            <a:off x="216024" y="764704"/>
            <a:ext cx="8676456" cy="5733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/>
          <p:cNvSpPr/>
          <p:nvPr/>
        </p:nvSpPr>
        <p:spPr>
          <a:xfrm>
            <a:off x="0" y="692150"/>
            <a:ext cx="8280400" cy="34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99810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LMS 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MOODLE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Kosoúhelník 34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Kosoúhelník 35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38" name="Elipsa 37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39" name="Obrázek 38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50" name="Obdélník 49"/>
          <p:cNvSpPr/>
          <p:nvPr/>
        </p:nvSpPr>
        <p:spPr>
          <a:xfrm>
            <a:off x="571472" y="1192960"/>
            <a:ext cx="7303847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err="1" smtClean="0"/>
              <a:t>Moodle</a:t>
            </a:r>
            <a:r>
              <a:rPr lang="cs-CZ" sz="1900" dirty="0" smtClean="0"/>
              <a:t> je zdarma a v češtině.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err="1" smtClean="0"/>
              <a:t>Moodle</a:t>
            </a:r>
            <a:r>
              <a:rPr lang="cs-CZ" sz="1900" dirty="0" smtClean="0"/>
              <a:t> je pro správce sítě snadné nainstalovat a provozovat.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err="1" smtClean="0"/>
              <a:t>Moodle</a:t>
            </a:r>
            <a:r>
              <a:rPr lang="cs-CZ" sz="1900" dirty="0" smtClean="0"/>
              <a:t> je nevhodným nástrojem pro tvorbu vlastního obsahu e-</a:t>
            </a:r>
            <a:r>
              <a:rPr lang="cs-CZ" sz="1900" dirty="0" err="1" smtClean="0"/>
              <a:t>learningu</a:t>
            </a:r>
            <a:r>
              <a:rPr lang="cs-CZ" sz="1900" dirty="0" smtClean="0"/>
              <a:t>. 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Výstupy z jiných programů (video, </a:t>
            </a:r>
            <a:r>
              <a:rPr lang="cs-CZ" sz="1900" dirty="0" err="1" smtClean="0"/>
              <a:t>Flash</a:t>
            </a:r>
            <a:r>
              <a:rPr lang="cs-CZ" sz="1900" dirty="0" smtClean="0"/>
              <a:t>, audio) jdou velmi snadno do LMS </a:t>
            </a:r>
            <a:r>
              <a:rPr lang="cs-CZ" sz="1900" dirty="0" err="1" smtClean="0"/>
              <a:t>Moodle</a:t>
            </a:r>
            <a:r>
              <a:rPr lang="cs-CZ" sz="1900" dirty="0" smtClean="0"/>
              <a:t> integrovat a v tomto prostředí i spouštět. 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Snadná organizace, správa a administrace.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Možnost komunikace mezi pedagogy a studenty (hromadné posílání emailů, diskuze a fóra). </a:t>
            </a:r>
          </a:p>
          <a:p>
            <a:pPr marL="357188" lvl="0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Kladné přijetí prostředí </a:t>
            </a:r>
            <a:r>
              <a:rPr lang="cs-CZ" sz="1900" dirty="0" err="1" smtClean="0"/>
              <a:t>Moodle</a:t>
            </a:r>
            <a:r>
              <a:rPr lang="cs-CZ" sz="1900" dirty="0" smtClean="0"/>
              <a:t> ze strany studentů (snadná orientace, efektivní </a:t>
            </a:r>
            <a:r>
              <a:rPr lang="cs-CZ" sz="1900" dirty="0" err="1" smtClean="0"/>
              <a:t>využítí</a:t>
            </a:r>
            <a:r>
              <a:rPr lang="cs-CZ" sz="1900" dirty="0" smtClean="0"/>
              <a:t>)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/>
              <a:t>Vyučující se rychle naučili vytvářet testy, přidávat studijní materiály a komunikovat se studeny.</a:t>
            </a:r>
            <a:endParaRPr lang="cs-CZ" sz="1900" dirty="0"/>
          </a:p>
        </p:txBody>
      </p:sp>
      <p:sp>
        <p:nvSpPr>
          <p:cNvPr id="52" name="Jednoduché závorky 51"/>
          <p:cNvSpPr/>
          <p:nvPr/>
        </p:nvSpPr>
        <p:spPr>
          <a:xfrm>
            <a:off x="528638" y="1159368"/>
            <a:ext cx="7422892" cy="4757962"/>
          </a:xfrm>
          <a:prstGeom prst="bracketPair">
            <a:avLst>
              <a:gd name="adj" fmla="val 3384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/>
          <p:cNvSpPr/>
          <p:nvPr/>
        </p:nvSpPr>
        <p:spPr>
          <a:xfrm>
            <a:off x="0" y="692150"/>
            <a:ext cx="8280400" cy="34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99810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636185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43985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62897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85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LMS </a:t>
            </a: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MOODLE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Kosoúhelník 34"/>
          <p:cNvSpPr/>
          <p:nvPr/>
        </p:nvSpPr>
        <p:spPr bwMode="auto">
          <a:xfrm>
            <a:off x="528637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6" name="Kosoúhelník 35"/>
          <p:cNvSpPr/>
          <p:nvPr/>
        </p:nvSpPr>
        <p:spPr bwMode="auto">
          <a:xfrm>
            <a:off x="-78585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54988" y="33321"/>
            <a:ext cx="976312" cy="987425"/>
            <a:chOff x="3402000" y="2259000"/>
            <a:chExt cx="2412000" cy="2412000"/>
          </a:xfrm>
        </p:grpSpPr>
        <p:sp>
          <p:nvSpPr>
            <p:cNvPr id="38" name="Elipsa 37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39" name="Obrázek 38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6" name="Obrázek 2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785794"/>
            <a:ext cx="8643998" cy="5505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Kosoúhelník 56"/>
          <p:cNvSpPr/>
          <p:nvPr/>
        </p:nvSpPr>
        <p:spPr bwMode="auto">
          <a:xfrm>
            <a:off x="1866900" y="0"/>
            <a:ext cx="1490663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8" name="Kosoúhelník 57"/>
          <p:cNvSpPr/>
          <p:nvPr/>
        </p:nvSpPr>
        <p:spPr bwMode="auto">
          <a:xfrm>
            <a:off x="3243263" y="0"/>
            <a:ext cx="1585912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9" name="Kosoúhelník 58"/>
          <p:cNvSpPr/>
          <p:nvPr/>
        </p:nvSpPr>
        <p:spPr bwMode="auto">
          <a:xfrm>
            <a:off x="4672013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0" name="Kosoúhelník 59"/>
          <p:cNvSpPr/>
          <p:nvPr/>
        </p:nvSpPr>
        <p:spPr bwMode="auto">
          <a:xfrm>
            <a:off x="6100763" y="0"/>
            <a:ext cx="158591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1" name="Kosoúhelník 60"/>
          <p:cNvSpPr/>
          <p:nvPr/>
        </p:nvSpPr>
        <p:spPr bwMode="auto">
          <a:xfrm>
            <a:off x="7558088" y="0"/>
            <a:ext cx="1585912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0" name="Obdélník 69"/>
          <p:cNvSpPr/>
          <p:nvPr/>
        </p:nvSpPr>
        <p:spPr>
          <a:xfrm>
            <a:off x="8416925" y="0"/>
            <a:ext cx="727075" cy="9286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5" name="Kosoúhelník 64"/>
          <p:cNvSpPr/>
          <p:nvPr/>
        </p:nvSpPr>
        <p:spPr>
          <a:xfrm rot="16200000">
            <a:off x="8128794" y="4661694"/>
            <a:ext cx="1316037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6" name="Kosoúhelník 65"/>
          <p:cNvSpPr/>
          <p:nvPr/>
        </p:nvSpPr>
        <p:spPr>
          <a:xfrm rot="16200000">
            <a:off x="8085931" y="3598069"/>
            <a:ext cx="1401763" cy="714375"/>
          </a:xfrm>
          <a:prstGeom prst="parallelogram">
            <a:avLst>
              <a:gd name="adj" fmla="val 79930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7" name="Kosoúhelník 66"/>
          <p:cNvSpPr/>
          <p:nvPr/>
        </p:nvSpPr>
        <p:spPr>
          <a:xfrm rot="16200000">
            <a:off x="8085931" y="2505869"/>
            <a:ext cx="1401763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8" name="Kosoúhelník 67"/>
          <p:cNvSpPr/>
          <p:nvPr/>
        </p:nvSpPr>
        <p:spPr>
          <a:xfrm rot="16200000">
            <a:off x="8085932" y="1424781"/>
            <a:ext cx="1401762" cy="714375"/>
          </a:xfrm>
          <a:prstGeom prst="parallelogram">
            <a:avLst>
              <a:gd name="adj" fmla="val 81338"/>
            </a:avLst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9" name="Kosoúhelník 68"/>
          <p:cNvSpPr/>
          <p:nvPr/>
        </p:nvSpPr>
        <p:spPr>
          <a:xfrm rot="16200000">
            <a:off x="8086725" y="342900"/>
            <a:ext cx="1400175" cy="714375"/>
          </a:xfrm>
          <a:prstGeom prst="parallelogram">
            <a:avLst>
              <a:gd name="adj" fmla="val 82747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33" name="Zástupný symbol pro obsah 11" descr="Kombi_logo_barva_5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38" y="6323013"/>
            <a:ext cx="2246312" cy="579437"/>
          </a:xfrm>
        </p:spPr>
      </p:pic>
      <p:sp>
        <p:nvSpPr>
          <p:cNvPr id="28" name="Volný tvar 27"/>
          <p:cNvSpPr/>
          <p:nvPr/>
        </p:nvSpPr>
        <p:spPr>
          <a:xfrm>
            <a:off x="0" y="6134100"/>
            <a:ext cx="9144000" cy="504825"/>
          </a:xfrm>
          <a:custGeom>
            <a:avLst/>
            <a:gdLst>
              <a:gd name="connsiteX0" fmla="*/ 0 w 9144000"/>
              <a:gd name="connsiteY0" fmla="*/ 103717 h 505884"/>
              <a:gd name="connsiteX1" fmla="*/ 1397000 w 9144000"/>
              <a:gd name="connsiteY1" fmla="*/ 167217 h 505884"/>
              <a:gd name="connsiteX2" fmla="*/ 4229100 w 9144000"/>
              <a:gd name="connsiteY2" fmla="*/ 484717 h 505884"/>
              <a:gd name="connsiteX3" fmla="*/ 7023100 w 9144000"/>
              <a:gd name="connsiteY3" fmla="*/ 294217 h 505884"/>
              <a:gd name="connsiteX4" fmla="*/ 8597900 w 9144000"/>
              <a:gd name="connsiteY4" fmla="*/ 27517 h 505884"/>
              <a:gd name="connsiteX5" fmla="*/ 9144000 w 9144000"/>
              <a:gd name="connsiteY5" fmla="*/ 129117 h 50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5884">
                <a:moveTo>
                  <a:pt x="0" y="103717"/>
                </a:moveTo>
                <a:cubicBezTo>
                  <a:pt x="346075" y="103717"/>
                  <a:pt x="692150" y="103717"/>
                  <a:pt x="1397000" y="167217"/>
                </a:cubicBezTo>
                <a:cubicBezTo>
                  <a:pt x="2101850" y="230717"/>
                  <a:pt x="3291417" y="463550"/>
                  <a:pt x="4229100" y="484717"/>
                </a:cubicBezTo>
                <a:cubicBezTo>
                  <a:pt x="5166783" y="505884"/>
                  <a:pt x="6294967" y="370417"/>
                  <a:pt x="7023100" y="294217"/>
                </a:cubicBezTo>
                <a:cubicBezTo>
                  <a:pt x="7751233" y="218017"/>
                  <a:pt x="8244417" y="55034"/>
                  <a:pt x="8597900" y="27517"/>
                </a:cubicBezTo>
                <a:cubicBezTo>
                  <a:pt x="8951383" y="0"/>
                  <a:pt x="9067800" y="52917"/>
                  <a:pt x="9144000" y="129117"/>
                </a:cubicBez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1" name="Obrázek 30" descr="logo_PPT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721" y="6350592"/>
            <a:ext cx="1293858" cy="432000"/>
          </a:xfrm>
          <a:prstGeom prst="rect">
            <a:avLst/>
          </a:prstGeom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</p:pic>
      <p:grpSp>
        <p:nvGrpSpPr>
          <p:cNvPr id="2" name="Skupina 20"/>
          <p:cNvGrpSpPr>
            <a:grpSpLocks/>
          </p:cNvGrpSpPr>
          <p:nvPr/>
        </p:nvGrpSpPr>
        <p:grpSpPr bwMode="auto">
          <a:xfrm>
            <a:off x="8167688" y="0"/>
            <a:ext cx="976312" cy="987425"/>
            <a:chOff x="3402000" y="2259000"/>
            <a:chExt cx="2412000" cy="2412000"/>
          </a:xfrm>
        </p:grpSpPr>
        <p:sp>
          <p:nvSpPr>
            <p:cNvPr id="22" name="Elipsa 21"/>
            <p:cNvSpPr/>
            <p:nvPr/>
          </p:nvSpPr>
          <p:spPr>
            <a:xfrm>
              <a:off x="3402000" y="2259000"/>
              <a:ext cx="2412000" cy="241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4318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23" name="Obrázek 22" descr="logo_kolo_PP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728964" y="2629048"/>
              <a:ext cx="1686072" cy="15999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1" name="Obdélník 70"/>
          <p:cNvSpPr/>
          <p:nvPr/>
        </p:nvSpPr>
        <p:spPr>
          <a:xfrm>
            <a:off x="142844" y="142852"/>
            <a:ext cx="78086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Webová stránka kurzu</a:t>
            </a:r>
            <a:endParaRPr lang="cs-CZ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0" y="5646738"/>
            <a:ext cx="9144000" cy="1057275"/>
          </a:xfrm>
          <a:custGeom>
            <a:avLst/>
            <a:gdLst>
              <a:gd name="connsiteX0" fmla="*/ 0 w 9144000"/>
              <a:gd name="connsiteY0" fmla="*/ 690033 h 1056216"/>
              <a:gd name="connsiteX1" fmla="*/ 2463800 w 9144000"/>
              <a:gd name="connsiteY1" fmla="*/ 563033 h 1056216"/>
              <a:gd name="connsiteX2" fmla="*/ 6134100 w 9144000"/>
              <a:gd name="connsiteY2" fmla="*/ 982133 h 1056216"/>
              <a:gd name="connsiteX3" fmla="*/ 8623300 w 9144000"/>
              <a:gd name="connsiteY3" fmla="*/ 118533 h 1056216"/>
              <a:gd name="connsiteX4" fmla="*/ 9144000 w 9144000"/>
              <a:gd name="connsiteY4" fmla="*/ 270933 h 10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6216">
                <a:moveTo>
                  <a:pt x="0" y="690033"/>
                </a:moveTo>
                <a:cubicBezTo>
                  <a:pt x="720725" y="602191"/>
                  <a:pt x="1441450" y="514350"/>
                  <a:pt x="2463800" y="563033"/>
                </a:cubicBezTo>
                <a:cubicBezTo>
                  <a:pt x="3486150" y="611716"/>
                  <a:pt x="5107517" y="1056216"/>
                  <a:pt x="6134100" y="982133"/>
                </a:cubicBezTo>
                <a:cubicBezTo>
                  <a:pt x="7160683" y="908050"/>
                  <a:pt x="8121650" y="237066"/>
                  <a:pt x="8623300" y="118533"/>
                </a:cubicBezTo>
                <a:cubicBezTo>
                  <a:pt x="9124950" y="0"/>
                  <a:pt x="9135533" y="192616"/>
                  <a:pt x="9144000" y="27093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48" name="AutoShape 35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AutoShape 37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AutoShape 39" descr="https://vle.babbey.bardaglea.org.uk:440/moodle/file.php/1/Site_Pictures/Moodle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5300"/>
          <a:stretch>
            <a:fillRect/>
          </a:stretch>
        </p:blipFill>
        <p:spPr bwMode="auto">
          <a:xfrm>
            <a:off x="223962" y="692696"/>
            <a:ext cx="8596510" cy="5673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Výchozí prezentace&quot;/&gt;&lt;property id=&quot;20148&quot; value=&quot;5&quot;/&gt;&lt;property id=&quot;20184&quot; value=&quot;7&quot;/&gt;&lt;property id=&quot;20224&quot; value=&quot;F:\Users\Mirek Žilka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256&quot;/&gt;&lt;property id=&quot;20309&quot; value=&quot;-1&quot;/&gt;&lt;/object&gt;&lt;object type=&quot;3&quot; unique_id=&quot;10006&quot;&gt;&lt;property id=&quot;20148&quot; value=&quot;5&quot;/&gt;&lt;property id=&quot;20300&quot; value=&quot;Slide 2&quot;/&gt;&lt;property id=&quot;20303&quot; value=&quot;-1&quot;/&gt;&lt;property id=&quot;20307&quot; value=&quot;258&quot;/&gt;&lt;property id=&quot;20309&quot; value=&quot;-1&quot;/&gt;&lt;/object&gt;&lt;object type=&quot;3&quot; unique_id=&quot;10108&quot;&gt;&lt;property id=&quot;20148&quot; value=&quot;5&quot;/&gt;&lt;property id=&quot;20300&quot; value=&quot;Slide 4&quot;/&gt;&lt;property id=&quot;20303&quot; value=&quot;-1&quot;/&gt;&lt;property id=&quot;20307&quot; value=&quot;263&quot;/&gt;&lt;property id=&quot;20309&quot; value=&quot;-1&quot;/&gt;&lt;/object&gt;&lt;object type=&quot;3&quot; unique_id=&quot;10304&quot;&gt;&lt;property id=&quot;20148&quot; value=&quot;5&quot;/&gt;&lt;property id=&quot;20300&quot; value=&quot;Slide 3&quot;/&gt;&lt;property id=&quot;20307&quot; value=&quot;268&quot;/&gt;&lt;/object&gt;&lt;object type=&quot;3&quot; unique_id=&quot;10305&quot;&gt;&lt;property id=&quot;20148&quot; value=&quot;5&quot;/&gt;&lt;property id=&quot;20300&quot; value=&quot;Slide 5&quot;/&gt;&lt;property id=&quot;20307&quot; value=&quot;267&quot;/&gt;&lt;/object&gt;&lt;object type=&quot;3&quot; unique_id=&quot;10333&quot;&gt;&lt;property id=&quot;20148&quot; value=&quot;5&quot;/&gt;&lt;property id=&quot;20300&quot; value=&quot;Slide 6&quot;/&gt;&lt;property id=&quot;20307&quot; value=&quot;269&quot;/&gt;&lt;/object&gt;&lt;object type=&quot;3&quot; unique_id=&quot;10334&quot;&gt;&lt;property id=&quot;20148&quot; value=&quot;5&quot;/&gt;&lt;property id=&quot;20300&quot; value=&quot;Slide 7&quot;/&gt;&lt;property id=&quot;20307&quot; value=&quot;270&quot;/&gt;&lt;/object&gt;&lt;object type=&quot;3&quot; unique_id=&quot;10399&quot;&gt;&lt;property id=&quot;20148&quot; value=&quot;5&quot;/&gt;&lt;property id=&quot;20300&quot; value=&quot;Slide 8&quot;/&gt;&lt;property id=&quot;20307&quot; value=&quot;271&quot;/&gt;&lt;/object&gt;&lt;object type=&quot;3&quot; unique_id=&quot;10400&quot;&gt;&lt;property id=&quot;20148&quot; value=&quot;5&quot;/&gt;&lt;property id=&quot;20300&quot; value=&quot;Slide 10&quot;/&gt;&lt;property id=&quot;20307&quot; value=&quot;272&quot;/&gt;&lt;/object&gt;&lt;object type=&quot;3&quot; unique_id=&quot;10432&quot;&gt;&lt;property id=&quot;20148&quot; value=&quot;5&quot;/&gt;&lt;property id=&quot;20300&quot; value=&quot;Slide 9&quot;/&gt;&lt;property id=&quot;20307&quot; value=&quot;274&quot;/&gt;&lt;/object&gt;&lt;/object&gt;&lt;object type=&quot;4&quot; unique_id=&quot;10198&quot;&gt;&lt;/object&gt;&lt;object type=&quot;10&quot; unique_id=&quot;10212&quot;&gt;&lt;object type=&quot;11&quot; unique_id=&quot;10213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244</Words>
  <Application>Microsoft Office PowerPoint</Application>
  <PresentationFormat>Předvádění na obrazovce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zajistit další rozvoj podnikání?</dc:title>
  <dc:creator>Mirek Žilka</dc:creator>
  <cp:lastModifiedBy>Tomáš Peterka</cp:lastModifiedBy>
  <cp:revision>166</cp:revision>
  <dcterms:created xsi:type="dcterms:W3CDTF">2009-05-14T11:54:16Z</dcterms:created>
  <dcterms:modified xsi:type="dcterms:W3CDTF">2010-06-24T05:47:18Z</dcterms:modified>
</cp:coreProperties>
</file>