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7" r:id="rId6"/>
    <p:sldId id="268" r:id="rId7"/>
    <p:sldId id="269" r:id="rId8"/>
    <p:sldId id="276" r:id="rId9"/>
    <p:sldId id="272" r:id="rId10"/>
    <p:sldId id="275" r:id="rId11"/>
    <p:sldId id="274" r:id="rId12"/>
    <p:sldId id="279" r:id="rId13"/>
    <p:sldId id="280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70" d="100"/>
          <a:sy n="70" d="100"/>
        </p:scale>
        <p:origin x="-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feedbac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clustered"/>
        <c:ser>
          <c:idx val="0"/>
          <c:order val="0"/>
          <c:dLbls>
            <c:dLbl>
              <c:idx val="2"/>
              <c:layout>
                <c:manualLayout>
                  <c:x val="1.5074298487251499E-3"/>
                  <c:y val="-4.5222895461757796E-3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1300" baseline="0"/>
                </a:pPr>
                <a:endParaRPr lang="cs-CZ"/>
              </a:p>
            </c:txPr>
            <c:showVal val="1"/>
          </c:dLbls>
          <c:cat>
            <c:strRef>
              <c:f>DotaznkNovprojektOPPA!$H$169:$L$169</c:f>
              <c:strCache>
                <c:ptCount val="5"/>
                <c:pt idx="0">
                  <c:v>skripta</c:v>
                </c:pt>
                <c:pt idx="1">
                  <c:v>e-kurzy</c:v>
                </c:pt>
                <c:pt idx="2">
                  <c:v>prezentace</c:v>
                </c:pt>
                <c:pt idx="3">
                  <c:v>e-texty</c:v>
                </c:pt>
                <c:pt idx="4">
                  <c:v>off-line texty</c:v>
                </c:pt>
              </c:strCache>
            </c:strRef>
          </c:cat>
          <c:val>
            <c:numRef>
              <c:f>DotaznkNovprojektOPPA!$H$170:$L$170</c:f>
              <c:numCache>
                <c:formatCode>General</c:formatCode>
                <c:ptCount val="5"/>
                <c:pt idx="0">
                  <c:v>70.469798657718115</c:v>
                </c:pt>
                <c:pt idx="1">
                  <c:v>64.429530201342359</c:v>
                </c:pt>
                <c:pt idx="2">
                  <c:v>67.785234899328856</c:v>
                </c:pt>
                <c:pt idx="3">
                  <c:v>45.637583892617414</c:v>
                </c:pt>
                <c:pt idx="4">
                  <c:v>22.818791946308725</c:v>
                </c:pt>
              </c:numCache>
            </c:numRef>
          </c:val>
        </c:ser>
        <c:axId val="41102720"/>
        <c:axId val="36246656"/>
      </c:barChart>
      <c:catAx>
        <c:axId val="41102720"/>
        <c:scaling>
          <c:orientation val="minMax"/>
        </c:scaling>
        <c:axPos val="b"/>
        <c:tickLblPos val="nextTo"/>
        <c:crossAx val="36246656"/>
        <c:crosses val="autoZero"/>
        <c:auto val="1"/>
        <c:lblAlgn val="ctr"/>
        <c:lblOffset val="100"/>
      </c:catAx>
      <c:valAx>
        <c:axId val="36246656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%</a:t>
                </a:r>
              </a:p>
            </c:rich>
          </c:tx>
        </c:title>
        <c:numFmt formatCode="General" sourceLinked="1"/>
        <c:tickLblPos val="nextTo"/>
        <c:crossAx val="41102720"/>
        <c:crosses val="autoZero"/>
        <c:crossBetween val="between"/>
      </c:valAx>
      <c:spPr>
        <a:solidFill>
          <a:sysClr val="window" lastClr="FFFFFF"/>
        </a:solidFill>
      </c:spPr>
    </c:plotArea>
    <c:plotVisOnly val="1"/>
  </c:chart>
  <c:spPr>
    <a:solidFill>
      <a:schemeClr val="tx1">
        <a:lumMod val="65000"/>
      </a:schemeClr>
    </a:solidFill>
  </c:spPr>
  <c:txPr>
    <a:bodyPr/>
    <a:lstStyle/>
    <a:p>
      <a:pPr>
        <a:defRPr baseline="0">
          <a:solidFill>
            <a:schemeClr val="bg1"/>
          </a:solidFill>
        </a:defRPr>
      </a:pPr>
      <a:endParaRPr lang="cs-CZ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9CBB472-4551-41C0-B098-7CDB2945224D}" type="datetimeFigureOut">
              <a:rPr lang="en-US"/>
              <a:pPr>
                <a:defRPr/>
              </a:pPr>
              <a:t>6/24/2010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67C6FD-C344-4628-A71E-778EFD0CD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6BE9DE-75CB-485D-8758-52D83FAC0E2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64FAC6-011F-47CC-A8AD-2C7484D33B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D2B870-19A2-4AB5-9D3C-D15BA32218C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07FB43-48A4-4CAD-A631-AAC87D67516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97E3EC-A37E-4D9F-B0F0-49EE438AAB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6FF6E5-E521-447F-8A9F-AEC50909CF8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077303-D761-40CD-8F7D-D4FEDA946A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57474E-923D-428D-AC3C-B70F73E9A1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C74E1E-C8CD-4AD1-8C2A-3F392715F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B9FE55-11DB-4D39-A18F-AB71ACC10BF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1956D9-CA5F-4493-96D5-26DC92821D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57C5BD-C88F-4360-AA34-0387A1FE147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522A79-70C7-47A8-BF8D-94EAC5E851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F296B0-1E9F-4244-9D0F-DAE4A63577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36C7231-F525-4150-B179-ABE262AA431D}" type="datetimeFigureOut">
              <a:rPr lang="en-US"/>
              <a:pPr>
                <a:defRPr/>
              </a:pPr>
              <a:t>6/24/2010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80DF6DA-C44E-4141-91FA-FF82AEA80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E11A7-6999-4242-B8D8-1BBC0F483555}" type="datetimeFigureOut">
              <a:rPr lang="en-US"/>
              <a:pPr>
                <a:defRPr/>
              </a:pPr>
              <a:t>6/24/2010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019D5-7C46-47A6-8C6A-34E7AEEF4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FA711-3FFB-4A72-ABA0-2CF999639429}" type="datetimeFigureOut">
              <a:rPr lang="en-US"/>
              <a:pPr>
                <a:defRPr/>
              </a:pPr>
              <a:t>6/24/2010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38ADE-3E44-4857-9B3E-4BB5C8ABD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CFF9C-631A-4C43-99A4-03205C16B294}" type="datetimeFigureOut">
              <a:rPr lang="en-US"/>
              <a:pPr>
                <a:defRPr/>
              </a:pPr>
              <a:t>6/24/2010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88450-82B6-416B-9C11-DDDB92A6C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8AC176-C848-4E1D-971C-F00EAC09EEE5}" type="datetimeFigureOut">
              <a:rPr lang="en-US"/>
              <a:pPr>
                <a:defRPr/>
              </a:pPr>
              <a:t>6/24/2010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1971E6-D815-4A5B-ACC0-BD6B529B1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37277-621F-4E81-91F0-F5EAF2303837}" type="datetimeFigureOut">
              <a:rPr lang="en-US"/>
              <a:pPr>
                <a:defRPr/>
              </a:pPr>
              <a:t>6/24/2010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4AF9C-CBF1-49DD-B1E9-DD15236A0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CBA401-4AAA-46CF-B128-BD674903AB11}" type="datetimeFigureOut">
              <a:rPr lang="en-US"/>
              <a:pPr>
                <a:defRPr/>
              </a:pPr>
              <a:t>6/24/2010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99B88F-2D65-4213-BE33-4C241F5C2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8403-E56D-4579-A74E-869B98E43430}" type="datetimeFigureOut">
              <a:rPr lang="en-US"/>
              <a:pPr>
                <a:defRPr/>
              </a:pPr>
              <a:t>6/24/2010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4F14C-5D85-450D-AB34-CC5B2EDDC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22A24-D190-43B8-A95D-64E9598F2E1C}" type="datetimeFigureOut">
              <a:rPr lang="en-US"/>
              <a:pPr>
                <a:defRPr/>
              </a:pPr>
              <a:t>6/24/2010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8D701-B4D5-4D7B-9CFD-7FEE3AD15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0FA07E-22E1-4528-A55B-41A7A5FFA665}" type="datetimeFigureOut">
              <a:rPr lang="en-US"/>
              <a:pPr>
                <a:defRPr/>
              </a:pPr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F3DC34-C3BF-4F41-AA46-93469CCCA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5EB67F4-EA6A-4F1B-BD19-971879EBDF36}" type="datetimeFigureOut">
              <a:rPr lang="en-US"/>
              <a:pPr>
                <a:defRPr/>
              </a:pPr>
              <a:t>6/24/2010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4F8DD0E-655E-44E6-8ECE-E03639136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BE2196C-559F-4D59-9A28-2E6BF236ED5E}" type="datetimeFigureOut">
              <a:rPr lang="en-US"/>
              <a:pPr>
                <a:defRPr/>
              </a:pPr>
              <a:t>6/24/2010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770F884-C55D-4FDA-AE8C-CE927EAFB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Hodnocení e-learningu studenty SVŠES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r>
              <a:rPr lang="cs-CZ" sz="2300" smtClean="0"/>
              <a:t>Milan Hála</a:t>
            </a:r>
          </a:p>
          <a:p>
            <a:pPr marR="0">
              <a:lnSpc>
                <a:spcPct val="90000"/>
              </a:lnSpc>
            </a:pPr>
            <a:r>
              <a:rPr lang="cs-CZ" sz="2300" smtClean="0"/>
              <a:t>Jarmila Helmanová</a:t>
            </a:r>
          </a:p>
          <a:p>
            <a:pPr marR="0">
              <a:lnSpc>
                <a:spcPct val="90000"/>
              </a:lnSpc>
            </a:pPr>
            <a:r>
              <a:rPr lang="cs-CZ" sz="2300" smtClean="0"/>
              <a:t>Soukromá vysoká škola ekonomických studií, s. r. o. </a:t>
            </a:r>
          </a:p>
        </p:txBody>
      </p:sp>
      <p:sp>
        <p:nvSpPr>
          <p:cNvPr id="14339" name="TextovéPole 3"/>
          <p:cNvSpPr txBox="1">
            <a:spLocks noChangeArrowheads="1"/>
          </p:cNvSpPr>
          <p:nvPr/>
        </p:nvSpPr>
        <p:spPr bwMode="auto">
          <a:xfrm>
            <a:off x="857250" y="6000750"/>
            <a:ext cx="4117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Lucida Sans Unicode" pitchFamily="34" charset="0"/>
              </a:rPr>
              <a:t>DisCo 2010, Plzeň 23.–25. 6. 2010</a:t>
            </a:r>
          </a:p>
        </p:txBody>
      </p:sp>
      <p:pic>
        <p:nvPicPr>
          <p:cNvPr id="14340" name="Obrázek 9" descr="logo_bile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9738" y="342900"/>
            <a:ext cx="1547812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49762"/>
          </a:xfrm>
        </p:spPr>
        <p:txBody>
          <a:bodyPr/>
          <a:lstStyle/>
          <a:p>
            <a:r>
              <a:rPr lang="cs-CZ" sz="2000" smtClean="0"/>
              <a:t>studenti oceňují členění kurzu do dílčích kapitol a kratších studijních článků a využití grafických prvků pro zvýšení přehlednosti textů. Ukazuje se, že správné metodické zpracování kurzů studenti vnímají jako výrazné pozitivum</a:t>
            </a:r>
          </a:p>
          <a:p>
            <a:pPr lvl="1"/>
            <a:endParaRPr lang="cs-CZ" sz="1600" smtClean="0"/>
          </a:p>
          <a:p>
            <a:pPr lvl="1"/>
            <a:r>
              <a:rPr lang="cs-CZ" sz="1600" smtClean="0"/>
              <a:t>krátké kapitoly se mi dobře čtou, jak je to delší než jedna obrazovka, jdu hned dál</a:t>
            </a:r>
          </a:p>
          <a:p>
            <a:pPr lvl="1"/>
            <a:r>
              <a:rPr lang="cs-CZ" sz="1600" smtClean="0"/>
              <a:t>v kurzu se dobře studuje, ale špatně hledá - nebylo by možné ke kurzu dostat nějakou příručku, aby student nebyl odkázán jen obrazovku. </a:t>
            </a:r>
          </a:p>
          <a:p>
            <a:pPr lvl="1"/>
            <a:r>
              <a:rPr lang="cs-CZ" sz="1600" smtClean="0"/>
              <a:t>tato forma studia mi velice vyhovuje a přála bych si v ní pokračovat</a:t>
            </a:r>
          </a:p>
          <a:p>
            <a:pPr lvl="1"/>
            <a:r>
              <a:rPr lang="cs-CZ" sz="1600" smtClean="0"/>
              <a:t>Ikonky se mi líbily, škoda, že textové rámečky nejde vytisknout najednou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Závěry z vyhodnocení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49762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000" dirty="0" smtClean="0"/>
              <a:t>studenti kladou vysoké nároky na tutora, především na průběžné hodnocení a včasné opravy úkolů a testů (je-li třeba). Tento prvek je jasným motivačním faktorem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000" dirty="0" smtClean="0"/>
              <a:t>potvrdilo se i to, že „pochvala“ a povzbuzení od tutora je dalším výrazným motivačním prvkem pro studenty, zejména ve chvílích, kdy se jim příliš nedaří,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pl-PL" sz="16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1600" dirty="0" smtClean="0"/>
              <a:t>dobrá byla u konce Vaše rychlá reakce, v počátku Vaše absence reakcí v záporném. Pokud odpovídáte, je potěšení se připravovat a úkoly posílat, pokud jste ze začátku neodpovídal, e-</a:t>
            </a:r>
            <a:r>
              <a:rPr lang="cs-CZ" sz="1600" dirty="0" err="1" smtClean="0"/>
              <a:t>learning</a:t>
            </a:r>
            <a:r>
              <a:rPr lang="cs-CZ" sz="1600" dirty="0" smtClean="0"/>
              <a:t> jsem přerušila a vrátila se až nyní.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l-PL" sz="1600" dirty="0" smtClean="0"/>
              <a:t>diky za podporu a obdivuhodně rychlé reakce :-)!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1600" dirty="0" smtClean="0"/>
              <a:t>byl jsem velmi spokojený s rychlostí reakce učitele, věděl jsem co mám opravit, či co je OK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1600" dirty="0" smtClean="0"/>
              <a:t>musím pochvalně uznat, že proti ostatním kolegům byla vaše zpětná reakce výborná, i např. po půlnoci, :), děkuji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Závěry z vyhodnocení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49762"/>
          </a:xfrm>
        </p:spPr>
        <p:txBody>
          <a:bodyPr/>
          <a:lstStyle/>
          <a:p>
            <a:r>
              <a:rPr lang="cs-CZ" sz="2000" smtClean="0"/>
              <a:t>procento využití konkrétních zpětnovazebních prvků ukazuje, že student v kurzu spíše oceňuje možnost samostatné práce (textové rámečky, cvičení) než možnost sebehodnocení (autotesty)</a:t>
            </a:r>
          </a:p>
          <a:p>
            <a:r>
              <a:rPr lang="cs-CZ" sz="2000" smtClean="0"/>
              <a:t>studenti neprojevují přílišný zájem o vzájemnou výměnu názorů a zkušeností formou diskusí. Může to být dáno i tím, že naši studenti absolvují poměrně velký počet prezenčních konzultací a mají dost možností konzultovat přímo v osobním styku</a:t>
            </a:r>
          </a:p>
          <a:p>
            <a:endParaRPr lang="cs-CZ" sz="2000" smtClean="0"/>
          </a:p>
          <a:p>
            <a:endParaRPr lang="cs-CZ" sz="20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Závěry z vyhodnocení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49762"/>
          </a:xfrm>
        </p:spPr>
        <p:txBody>
          <a:bodyPr/>
          <a:lstStyle/>
          <a:p>
            <a:r>
              <a:rPr lang="cs-CZ" smtClean="0"/>
              <a:t>počet respondentů 149</a:t>
            </a:r>
          </a:p>
          <a:p>
            <a:r>
              <a:rPr lang="cs-CZ" smtClean="0"/>
              <a:t>typ pomůcek</a:t>
            </a:r>
          </a:p>
          <a:p>
            <a:pPr lvl="1"/>
            <a:r>
              <a:rPr lang="cs-CZ" b="1" smtClean="0"/>
              <a:t>klasická skripta</a:t>
            </a:r>
            <a:r>
              <a:rPr lang="cs-CZ" smtClean="0"/>
              <a:t> </a:t>
            </a:r>
          </a:p>
          <a:p>
            <a:pPr lvl="1"/>
            <a:r>
              <a:rPr lang="cs-CZ" b="1" smtClean="0"/>
              <a:t>e-learningové kurzy</a:t>
            </a:r>
          </a:p>
          <a:p>
            <a:pPr lvl="1"/>
            <a:r>
              <a:rPr lang="cs-CZ" b="1" smtClean="0"/>
              <a:t>prezentace, materiály z výuky</a:t>
            </a:r>
          </a:p>
          <a:p>
            <a:pPr lvl="1"/>
            <a:r>
              <a:rPr lang="cs-CZ" b="1" smtClean="0"/>
              <a:t>elektronické texty</a:t>
            </a:r>
            <a:r>
              <a:rPr lang="cs-CZ" smtClean="0"/>
              <a:t> se zpětnovazebnímu prvky</a:t>
            </a:r>
          </a:p>
          <a:p>
            <a:pPr lvl="1"/>
            <a:r>
              <a:rPr lang="cs-CZ" b="1" smtClean="0"/>
              <a:t>off-line texty</a:t>
            </a:r>
            <a:r>
              <a:rPr lang="cs-CZ" smtClean="0"/>
              <a:t>  pro čtení ve čtečkách elektronických knih</a:t>
            </a:r>
          </a:p>
          <a:p>
            <a:r>
              <a:rPr lang="cs-CZ" smtClean="0"/>
              <a:t>výsledky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Anketa 2010</a:t>
            </a:r>
            <a:endParaRPr lang="cs-CZ" dirty="0"/>
          </a:p>
        </p:txBody>
      </p:sp>
      <p:graphicFrame>
        <p:nvGraphicFramePr>
          <p:cNvPr id="8" name="Graf 7"/>
          <p:cNvGraphicFramePr/>
          <p:nvPr/>
        </p:nvGraphicFramePr>
        <p:xfrm>
          <a:off x="323528" y="1124744"/>
          <a:ext cx="842493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ontent Placeholder 2"/>
          <p:cNvSpPr>
            <a:spLocks noGrp="1"/>
          </p:cNvSpPr>
          <p:nvPr>
            <p:ph idx="1"/>
          </p:nvPr>
        </p:nvSpPr>
        <p:spPr>
          <a:xfrm>
            <a:off x="1785938" y="2565400"/>
            <a:ext cx="6900862" cy="34417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sz="2800" smtClean="0"/>
              <a:t>Děkuji za pozornost</a:t>
            </a:r>
          </a:p>
          <a:p>
            <a:pPr>
              <a:buFont typeface="Wingdings 3" pitchFamily="18" charset="2"/>
              <a:buNone/>
            </a:pPr>
            <a:endParaRPr lang="cs-CZ" sz="2800" smtClean="0"/>
          </a:p>
          <a:p>
            <a:pPr>
              <a:buFont typeface="Wingdings 3" pitchFamily="18" charset="2"/>
              <a:buNone/>
            </a:pPr>
            <a:endParaRPr lang="cs-CZ" sz="2800" smtClean="0"/>
          </a:p>
          <a:p>
            <a:endParaRPr lang="cs-CZ" sz="2800" smtClean="0"/>
          </a:p>
          <a:p>
            <a:pPr algn="r">
              <a:buFont typeface="Wingdings 3" pitchFamily="18" charset="2"/>
              <a:buNone/>
            </a:pPr>
            <a:r>
              <a:rPr lang="cs-CZ" sz="2800" smtClean="0"/>
              <a:t>milan.hala@svses.cz</a:t>
            </a:r>
          </a:p>
          <a:p>
            <a:pPr algn="r">
              <a:buFont typeface="Wingdings 3" pitchFamily="18" charset="2"/>
              <a:buNone/>
            </a:pPr>
            <a:r>
              <a:rPr lang="cs-CZ" sz="2800" smtClean="0"/>
              <a:t>jarmila.helmanova@svses.cz</a:t>
            </a:r>
          </a:p>
          <a:p>
            <a:endParaRPr lang="cs-CZ" sz="2400" smtClean="0"/>
          </a:p>
          <a:p>
            <a:pPr lvl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2663825"/>
          </a:xfrm>
        </p:spPr>
        <p:txBody>
          <a:bodyPr/>
          <a:lstStyle/>
          <a:p>
            <a:r>
              <a:rPr lang="cs-CZ" smtClean="0"/>
              <a:t>vznik 21. 8. 2000 jako 11. soukromá vysoká škola</a:t>
            </a:r>
          </a:p>
          <a:p>
            <a:r>
              <a:rPr lang="cs-CZ" smtClean="0"/>
              <a:t>ekonomické zaměření </a:t>
            </a:r>
          </a:p>
          <a:p>
            <a:r>
              <a:rPr lang="cs-CZ" smtClean="0"/>
              <a:t>první studenti začali studovat 1. 2. 2010</a:t>
            </a:r>
          </a:p>
          <a:p>
            <a:r>
              <a:rPr lang="cs-CZ" smtClean="0"/>
              <a:t>do dnešního dne 659 absolventů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Krátké představení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více jako 60 % studentů v kombinované formě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bez studijních opor není rozvoj možný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hledání nástroje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Lotus Notes - Learning </a:t>
            </a:r>
            <a:r>
              <a:rPr lang="cs-CZ" dirty="0" err="1" smtClean="0"/>
              <a:t>space</a:t>
            </a:r>
            <a:r>
              <a:rPr lang="cs-CZ" dirty="0" smtClean="0"/>
              <a:t>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metodické šablony VŠB - TU Ostrava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LMS </a:t>
            </a:r>
            <a:r>
              <a:rPr lang="cs-CZ" dirty="0" err="1" smtClean="0"/>
              <a:t>Moodle</a:t>
            </a:r>
            <a:endParaRPr lang="cs-CZ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autorský systém </a:t>
            </a:r>
            <a:r>
              <a:rPr lang="cs-CZ" dirty="0" err="1" smtClean="0"/>
              <a:t>ProAuthor</a:t>
            </a:r>
            <a:r>
              <a:rPr lang="cs-CZ" dirty="0" smtClean="0"/>
              <a:t> + LMS </a:t>
            </a:r>
            <a:r>
              <a:rPr lang="cs-CZ" dirty="0" err="1" smtClean="0"/>
              <a:t>Moodle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od roku 2006 spolufinancování z ESF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1600" dirty="0" smtClean="0"/>
              <a:t>Rozvoj e-learningu na Soukromé vysoké škole ekonomických studií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1600" dirty="0" smtClean="0"/>
              <a:t>E-learningové kurzy z účetnictví a daní pro osoby samostatně výdělečně činné se zaměřením na osoby s tělesným postižením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sz="1600" dirty="0" smtClean="0"/>
              <a:t>Rozvoj vzdělávacího a pedagogického potenciálu Soukromé vysoké školy ekonomických studií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My a e-learning</a:t>
            </a:r>
            <a:endParaRPr lang="cs-CZ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5589588"/>
            <a:ext cx="18002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Dosud jsme vytvořili 30 e-learningových kurzů (z toho 25 v grantech ESF)</a:t>
            </a:r>
          </a:p>
          <a:p>
            <a:r>
              <a:rPr lang="cs-CZ" smtClean="0"/>
              <a:t>všechny kurzy jsou tutorované</a:t>
            </a:r>
          </a:p>
          <a:p>
            <a:r>
              <a:rPr lang="cs-CZ" smtClean="0"/>
              <a:t>použití</a:t>
            </a:r>
          </a:p>
          <a:p>
            <a:pPr lvl="2"/>
            <a:r>
              <a:rPr lang="cs-CZ" smtClean="0"/>
              <a:t>kombinovaná forma studia</a:t>
            </a:r>
          </a:p>
          <a:p>
            <a:pPr lvl="2"/>
            <a:r>
              <a:rPr lang="cs-CZ" smtClean="0"/>
              <a:t>prezenční forma studia</a:t>
            </a:r>
          </a:p>
          <a:p>
            <a:pPr lvl="2"/>
            <a:r>
              <a:rPr lang="cs-CZ" smtClean="0"/>
              <a:t>kurzy celoživotního vzdělávání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My a e-learning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49762"/>
          </a:xfrm>
        </p:spPr>
        <p:txBody>
          <a:bodyPr/>
          <a:lstStyle/>
          <a:p>
            <a:r>
              <a:rPr lang="cs-CZ" smtClean="0"/>
              <a:t>po ukončení kurzu</a:t>
            </a:r>
          </a:p>
          <a:p>
            <a:pPr lvl="1"/>
            <a:r>
              <a:rPr lang="cs-CZ" smtClean="0"/>
              <a:t>hodnocení kurzu učitelem</a:t>
            </a:r>
          </a:p>
          <a:p>
            <a:pPr lvl="1"/>
            <a:r>
              <a:rPr lang="cs-CZ" smtClean="0"/>
              <a:t>hodnocení kurzu studenty</a:t>
            </a:r>
          </a:p>
          <a:p>
            <a:r>
              <a:rPr lang="cs-CZ" smtClean="0"/>
              <a:t>Evaluační dotazník</a:t>
            </a:r>
          </a:p>
          <a:p>
            <a:pPr lvl="1"/>
            <a:r>
              <a:rPr lang="cs-CZ" smtClean="0"/>
              <a:t>je součástí každého kurzu</a:t>
            </a:r>
          </a:p>
          <a:p>
            <a:pPr lvl="1"/>
            <a:r>
              <a:rPr lang="cs-CZ" smtClean="0"/>
              <a:t>student vyplní po jeho absolvování</a:t>
            </a:r>
          </a:p>
          <a:p>
            <a:pPr lvl="1"/>
            <a:r>
              <a:rPr lang="cs-CZ" smtClean="0"/>
              <a:t>dotazníky jsou vyhodnoceny učitelem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Hodnocení kurzů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49762"/>
          </a:xfrm>
        </p:spPr>
        <p:txBody>
          <a:bodyPr/>
          <a:lstStyle/>
          <a:p>
            <a:r>
              <a:rPr lang="cs-CZ" smtClean="0"/>
              <a:t>Studenti jsou dotazování na</a:t>
            </a:r>
          </a:p>
          <a:p>
            <a:pPr lvl="1"/>
            <a:r>
              <a:rPr lang="cs-CZ" sz="2400" smtClean="0"/>
              <a:t>účinnost kurzu</a:t>
            </a:r>
          </a:p>
          <a:p>
            <a:pPr lvl="1"/>
            <a:r>
              <a:rPr lang="cs-CZ" sz="2400" smtClean="0"/>
              <a:t>jazyková a odborná úroveň kurzu</a:t>
            </a:r>
          </a:p>
          <a:p>
            <a:pPr lvl="1"/>
            <a:r>
              <a:rPr lang="cs-CZ" sz="2400" smtClean="0"/>
              <a:t>strukturování obsahu kurzu</a:t>
            </a:r>
          </a:p>
          <a:p>
            <a:pPr lvl="1"/>
            <a:r>
              <a:rPr lang="cs-CZ" sz="2400" smtClean="0"/>
              <a:t>využití zpětnovazebních prvků</a:t>
            </a:r>
          </a:p>
          <a:p>
            <a:pPr lvl="1"/>
            <a:r>
              <a:rPr lang="cs-CZ" sz="2400" smtClean="0"/>
              <a:t>vlastní práce studenta v kurzu</a:t>
            </a:r>
          </a:p>
          <a:p>
            <a:pPr lvl="1"/>
            <a:r>
              <a:rPr lang="cs-CZ" sz="2400" smtClean="0"/>
              <a:t>hodnocení činnosti tutora</a:t>
            </a:r>
          </a:p>
          <a:p>
            <a:pPr lvl="1"/>
            <a:r>
              <a:rPr lang="cs-CZ" sz="2400" smtClean="0"/>
              <a:t>hodnocení prostředí LMS</a:t>
            </a:r>
          </a:p>
          <a:p>
            <a:pPr lvl="1"/>
            <a:endParaRPr lang="cs-CZ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Evaluační dotazník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49762"/>
          </a:xfrm>
        </p:spPr>
        <p:txBody>
          <a:bodyPr/>
          <a:lstStyle/>
          <a:p>
            <a:r>
              <a:rPr lang="cs-CZ" sz="2800" smtClean="0"/>
              <a:t>Odpovědi </a:t>
            </a:r>
          </a:p>
          <a:p>
            <a:pPr lvl="1"/>
            <a:r>
              <a:rPr lang="cs-CZ" sz="2400" smtClean="0"/>
              <a:t>číselné (stupnice 1–4, 1 je nejlepší)</a:t>
            </a:r>
          </a:p>
          <a:p>
            <a:pPr lvl="1"/>
            <a:r>
              <a:rPr lang="cs-CZ" sz="2400" smtClean="0"/>
              <a:t>volné</a:t>
            </a:r>
          </a:p>
          <a:p>
            <a:r>
              <a:rPr lang="cs-CZ" smtClean="0"/>
              <a:t>Vyhodnocení dotazníků</a:t>
            </a:r>
          </a:p>
          <a:p>
            <a:pPr lvl="1"/>
            <a:r>
              <a:rPr lang="cs-CZ" sz="2400" smtClean="0"/>
              <a:t>data jsou z 22 kurzů</a:t>
            </a:r>
          </a:p>
          <a:p>
            <a:pPr lvl="1"/>
            <a:r>
              <a:rPr lang="cs-CZ" sz="2400" smtClean="0"/>
              <a:t>celkem 228 respondentů</a:t>
            </a:r>
          </a:p>
          <a:p>
            <a:pPr lvl="1"/>
            <a:endParaRPr lang="cs-CZ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Evaluační dotazník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49762"/>
          </a:xfrm>
        </p:spPr>
        <p:txBody>
          <a:bodyPr/>
          <a:lstStyle/>
          <a:p>
            <a:r>
              <a:rPr lang="cs-CZ" sz="2000" smtClean="0"/>
              <a:t>studenti očekávají technicky nenáročný systém bez specifických požadavků na vybavení či IT znalosti, čemuž zvolený LMS Moodle plně vyhovuje</a:t>
            </a:r>
          </a:p>
          <a:p>
            <a:pPr lvl="1"/>
            <a:endParaRPr lang="cs-CZ" sz="1600" smtClean="0"/>
          </a:p>
          <a:p>
            <a:pPr lvl="1"/>
            <a:r>
              <a:rPr lang="cs-CZ" sz="1600" smtClean="0"/>
              <a:t>měla jsem problém s prvním vstupem, neznala jsem správné heslo, na mou žádost jste nereagoval, nicméně mi pomohli kolegové ze školy </a:t>
            </a:r>
          </a:p>
          <a:p>
            <a:pPr lvl="1"/>
            <a:r>
              <a:rPr lang="cs-CZ" sz="1600" smtClean="0"/>
              <a:t>problémy jsem měl jen, když spadla celá SVŠES síť ;o)</a:t>
            </a:r>
          </a:p>
          <a:p>
            <a:pPr lvl="1"/>
            <a:r>
              <a:rPr lang="cs-CZ" sz="1600" smtClean="0"/>
              <a:t>v  Moodle jsem se rychle orientovala, systém je přehledný</a:t>
            </a:r>
          </a:p>
          <a:p>
            <a:pPr lvl="1"/>
            <a:r>
              <a:rPr lang="cs-CZ" sz="1600" smtClean="0"/>
              <a:t>neměla jsme technické problémy </a:t>
            </a:r>
          </a:p>
          <a:p>
            <a:pPr lvl="1">
              <a:buFont typeface="Verdana" pitchFamily="34" charset="0"/>
              <a:buNone/>
            </a:pPr>
            <a:r>
              <a:rPr lang="cs-CZ" sz="1600" smtClean="0"/>
              <a:t/>
            </a:r>
            <a:br>
              <a:rPr lang="cs-CZ" sz="1600" smtClean="0"/>
            </a:br>
            <a:endParaRPr lang="cs-CZ" sz="1600" smtClean="0"/>
          </a:p>
          <a:p>
            <a:pPr lvl="1"/>
            <a:endParaRPr lang="cs-CZ" sz="16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Závěry z vyhodnocení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49762"/>
          </a:xfrm>
        </p:spPr>
        <p:txBody>
          <a:bodyPr/>
          <a:lstStyle/>
          <a:p>
            <a:r>
              <a:rPr lang="cs-CZ" sz="2000" smtClean="0"/>
              <a:t>studenti vysoce hodnotí svou úroveň osvojených znalostí a kvalitu kurzů. Hodnocení osvojených znalostí studenty odpovídá získané klasifikaci. Z toho lze dovodit jasný přínos pro zkvalitnění výuky</a:t>
            </a:r>
          </a:p>
          <a:p>
            <a:pPr lvl="1"/>
            <a:endParaRPr lang="cs-CZ" sz="1600" smtClean="0"/>
          </a:p>
          <a:p>
            <a:pPr lvl="1"/>
            <a:r>
              <a:rPr lang="cs-CZ" sz="1600" smtClean="0"/>
              <a:t>je vidět, že problematice dokonale rozumíte</a:t>
            </a:r>
          </a:p>
          <a:p>
            <a:pPr lvl="1"/>
            <a:r>
              <a:rPr lang="cs-CZ" sz="1600" smtClean="0"/>
              <a:t>studium kurzu mi velice pomohla před státnicemi</a:t>
            </a:r>
          </a:p>
          <a:p>
            <a:pPr lvl="1"/>
            <a:r>
              <a:rPr lang="cs-CZ" sz="1600" smtClean="0"/>
              <a:t>jsem spokojena jak s výkladem našeho tutora, tak se studijními materiály, pomůcky ve studijních materiálech byly vtipné a přesto výstižné</a:t>
            </a:r>
          </a:p>
          <a:p>
            <a:pPr lvl="1"/>
            <a:r>
              <a:rPr lang="cs-CZ" sz="1600" smtClean="0"/>
              <a:t>kurz je velice zajímavý a podrobný</a:t>
            </a:r>
          </a:p>
          <a:p>
            <a:pPr lvl="1"/>
            <a:r>
              <a:rPr lang="cs-CZ" sz="1600" smtClean="0"/>
              <a:t>líbí se mi, že je vše psáno "lidským" jazykem, to se to pak lépe čte :o) </a:t>
            </a:r>
          </a:p>
          <a:p>
            <a:pPr lvl="1"/>
            <a:endParaRPr lang="cs-CZ" sz="16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Závěry z vyhodnocení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220212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TS010220212</Template>
  <TotalTime>1</TotalTime>
  <Words>678</Words>
  <Application>Microsoft Office PowerPoint</Application>
  <PresentationFormat>Předvádění na obrazovce (4:3)</PresentationFormat>
  <Paragraphs>103</Paragraphs>
  <Slides>14</Slides>
  <Notes>14</Notes>
  <HiddenSlides>2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6</vt:i4>
      </vt:variant>
      <vt:variant>
        <vt:lpstr>Nadpisy snímků</vt:lpstr>
      </vt:variant>
      <vt:variant>
        <vt:i4>14</vt:i4>
      </vt:variant>
    </vt:vector>
  </HeadingPairs>
  <TitlesOfParts>
    <vt:vector size="26" baseType="lpstr">
      <vt:lpstr>Lucida Sans Unicode</vt:lpstr>
      <vt:lpstr>Arial</vt:lpstr>
      <vt:lpstr>Wingdings 3</vt:lpstr>
      <vt:lpstr>Verdana</vt:lpstr>
      <vt:lpstr>Wingdings 2</vt:lpstr>
      <vt:lpstr>Calibri</vt:lpstr>
      <vt:lpstr>TS010220212</vt:lpstr>
      <vt:lpstr>TS010220212</vt:lpstr>
      <vt:lpstr>TS010220212</vt:lpstr>
      <vt:lpstr>TS010220212</vt:lpstr>
      <vt:lpstr>TS010220212</vt:lpstr>
      <vt:lpstr>TS010220212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/>
  <cp:lastModifiedBy/>
  <cp:revision>2</cp:revision>
  <dcterms:created xsi:type="dcterms:W3CDTF">2010-06-23T06:48:56Z</dcterms:created>
  <dcterms:modified xsi:type="dcterms:W3CDTF">2010-06-24T12:34:22Z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TC102202129990</vt:lpwstr>
  </property>
</Properties>
</file>